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9" r:id="rId14"/>
    <p:sldId id="277" r:id="rId15"/>
    <p:sldId id="278" r:id="rId16"/>
    <p:sldId id="280" r:id="rId17"/>
    <p:sldId id="268" r:id="rId18"/>
    <p:sldId id="269" r:id="rId19"/>
    <p:sldId id="270" r:id="rId20"/>
    <p:sldId id="281" r:id="rId21"/>
    <p:sldId id="271" r:id="rId22"/>
    <p:sldId id="272" r:id="rId23"/>
    <p:sldId id="273" r:id="rId24"/>
    <p:sldId id="274" r:id="rId25"/>
    <p:sldId id="275" r:id="rId26"/>
    <p:sldId id="276" r:id="rId27"/>
  </p:sldIdLst>
  <p:sldSz cx="18288000" cy="10287000"/>
  <p:notesSz cx="6858000" cy="9144000"/>
  <p:embeddedFontLst>
    <p:embeddedFont>
      <p:font typeface="DM Sans Bold" panose="020B0604020202020204" charset="0"/>
      <p:regular r:id="rId28"/>
    </p:embeddedFont>
    <p:embeddedFont>
      <p:font typeface="Helvetica Now Display Bold" panose="020B0604020202020204" charset="0"/>
      <p:regular r:id="rId29"/>
    </p:embeddedFont>
    <p:embeddedFont>
      <p:font typeface="Mont" panose="020B0604020202020204" charset="0"/>
      <p:regular r:id="rId30"/>
    </p:embeddedFont>
    <p:embeddedFont>
      <p:font typeface="Mont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4" d="100"/>
          <a:sy n="54" d="100"/>
        </p:scale>
        <p:origin x="2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7068950" y="-106147"/>
            <a:ext cx="12508081" cy="12508081"/>
          </a:xfrm>
          <a:custGeom>
            <a:avLst/>
            <a:gdLst/>
            <a:ahLst/>
            <a:cxnLst/>
            <a:rect l="l" t="t" r="r" b="b"/>
            <a:pathLst>
              <a:path w="12508081" h="12508081">
                <a:moveTo>
                  <a:pt x="0" y="0"/>
                </a:moveTo>
                <a:lnTo>
                  <a:pt x="12508081" y="0"/>
                </a:lnTo>
                <a:lnTo>
                  <a:pt x="12508081" y="12508081"/>
                </a:lnTo>
                <a:lnTo>
                  <a:pt x="0" y="12508081"/>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en-AE"/>
          </a:p>
        </p:txBody>
      </p:sp>
      <p:sp>
        <p:nvSpPr>
          <p:cNvPr id="10" name="Freeform 10"/>
          <p:cNvSpPr/>
          <p:nvPr/>
        </p:nvSpPr>
        <p:spPr>
          <a:xfrm flipH="1">
            <a:off x="9491531" y="2198333"/>
            <a:ext cx="8613555" cy="6880077"/>
          </a:xfrm>
          <a:custGeom>
            <a:avLst/>
            <a:gdLst/>
            <a:ahLst/>
            <a:cxnLst/>
            <a:rect l="l" t="t" r="r" b="b"/>
            <a:pathLst>
              <a:path w="8613555" h="6880077">
                <a:moveTo>
                  <a:pt x="8613555" y="0"/>
                </a:moveTo>
                <a:lnTo>
                  <a:pt x="0" y="0"/>
                </a:lnTo>
                <a:lnTo>
                  <a:pt x="0" y="6880077"/>
                </a:lnTo>
                <a:lnTo>
                  <a:pt x="8613555" y="6880077"/>
                </a:lnTo>
                <a:lnTo>
                  <a:pt x="861355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1" name="Freeform 11"/>
          <p:cNvSpPr/>
          <p:nvPr/>
        </p:nvSpPr>
        <p:spPr>
          <a:xfrm>
            <a:off x="1028700" y="558208"/>
            <a:ext cx="735284" cy="494479"/>
          </a:xfrm>
          <a:custGeom>
            <a:avLst/>
            <a:gdLst/>
            <a:ahLst/>
            <a:cxnLst/>
            <a:rect l="l" t="t" r="r" b="b"/>
            <a:pathLst>
              <a:path w="735284" h="494479">
                <a:moveTo>
                  <a:pt x="0" y="0"/>
                </a:moveTo>
                <a:lnTo>
                  <a:pt x="735284" y="0"/>
                </a:lnTo>
                <a:lnTo>
                  <a:pt x="735284" y="494479"/>
                </a:lnTo>
                <a:lnTo>
                  <a:pt x="0" y="4944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sp>
        <p:nvSpPr>
          <p:cNvPr id="12" name="TextBox 12"/>
          <p:cNvSpPr txBox="1"/>
          <p:nvPr/>
        </p:nvSpPr>
        <p:spPr>
          <a:xfrm>
            <a:off x="2010312" y="558335"/>
            <a:ext cx="5058638" cy="418025"/>
          </a:xfrm>
          <a:prstGeom prst="rect">
            <a:avLst/>
          </a:prstGeom>
        </p:spPr>
        <p:txBody>
          <a:bodyPr lIns="0" tIns="0" rIns="0" bIns="0" rtlCol="0" anchor="t">
            <a:spAutoFit/>
          </a:bodyPr>
          <a:lstStyle/>
          <a:p>
            <a:pPr>
              <a:lnSpc>
                <a:spcPts val="2691"/>
              </a:lnSpc>
            </a:pPr>
            <a:r>
              <a:rPr lang="en-US" sz="2242" spc="22">
                <a:solidFill>
                  <a:srgbClr val="FFFFFF"/>
                </a:solidFill>
                <a:latin typeface="Mont Bold"/>
              </a:rPr>
              <a:t>SAN FRANCISCO BAY UNIVERSITY</a:t>
            </a:r>
          </a:p>
        </p:txBody>
      </p:sp>
      <p:sp>
        <p:nvSpPr>
          <p:cNvPr id="13" name="TextBox 13"/>
          <p:cNvSpPr txBox="1"/>
          <p:nvPr/>
        </p:nvSpPr>
        <p:spPr>
          <a:xfrm>
            <a:off x="1028700" y="2165886"/>
            <a:ext cx="9387139" cy="2556968"/>
          </a:xfrm>
          <a:prstGeom prst="rect">
            <a:avLst/>
          </a:prstGeom>
        </p:spPr>
        <p:txBody>
          <a:bodyPr lIns="0" tIns="0" rIns="0" bIns="0" rtlCol="0" anchor="t">
            <a:spAutoFit/>
          </a:bodyPr>
          <a:lstStyle/>
          <a:p>
            <a:pPr>
              <a:lnSpc>
                <a:spcPts val="6222"/>
              </a:lnSpc>
            </a:pPr>
            <a:r>
              <a:rPr lang="en-US" sz="5185">
                <a:solidFill>
                  <a:srgbClr val="FFFFFF"/>
                </a:solidFill>
                <a:latin typeface="Mont Bold"/>
              </a:rPr>
              <a:t>Database Implementation for Smooth Drive College of Motoring</a:t>
            </a:r>
          </a:p>
        </p:txBody>
      </p:sp>
      <p:sp>
        <p:nvSpPr>
          <p:cNvPr id="14" name="TextBox 14"/>
          <p:cNvSpPr txBox="1"/>
          <p:nvPr/>
        </p:nvSpPr>
        <p:spPr>
          <a:xfrm>
            <a:off x="1028700" y="1663822"/>
            <a:ext cx="5058638" cy="418025"/>
          </a:xfrm>
          <a:prstGeom prst="rect">
            <a:avLst/>
          </a:prstGeom>
        </p:spPr>
        <p:txBody>
          <a:bodyPr lIns="0" tIns="0" rIns="0" bIns="0" rtlCol="0" anchor="t">
            <a:spAutoFit/>
          </a:bodyPr>
          <a:lstStyle/>
          <a:p>
            <a:pPr>
              <a:lnSpc>
                <a:spcPts val="2691"/>
              </a:lnSpc>
            </a:pPr>
            <a:r>
              <a:rPr lang="en-US" sz="2242" spc="22">
                <a:solidFill>
                  <a:srgbClr val="FFFFFF"/>
                </a:solidFill>
                <a:latin typeface="Mont Bold"/>
              </a:rPr>
              <a:t>CS- 457</a:t>
            </a:r>
          </a:p>
        </p:txBody>
      </p:sp>
      <p:sp>
        <p:nvSpPr>
          <p:cNvPr id="15" name="TextBox 15"/>
          <p:cNvSpPr txBox="1"/>
          <p:nvPr/>
        </p:nvSpPr>
        <p:spPr>
          <a:xfrm>
            <a:off x="1028700" y="4989554"/>
            <a:ext cx="8928689" cy="923925"/>
          </a:xfrm>
          <a:prstGeom prst="rect">
            <a:avLst/>
          </a:prstGeom>
        </p:spPr>
        <p:txBody>
          <a:bodyPr lIns="0" tIns="0" rIns="0" bIns="0" rtlCol="0" anchor="t">
            <a:spAutoFit/>
          </a:bodyPr>
          <a:lstStyle/>
          <a:p>
            <a:pPr>
              <a:lnSpc>
                <a:spcPts val="3603"/>
              </a:lnSpc>
            </a:pPr>
            <a:r>
              <a:rPr lang="en-US" sz="3002" spc="30">
                <a:solidFill>
                  <a:srgbClr val="FFFFFF"/>
                </a:solidFill>
                <a:latin typeface="DM Sans Bold"/>
              </a:rPr>
              <a:t>Addressing Communication Challenges and Streamlining Operations</a:t>
            </a:r>
          </a:p>
        </p:txBody>
      </p:sp>
      <p:sp>
        <p:nvSpPr>
          <p:cNvPr id="16" name="TextBox 16"/>
          <p:cNvSpPr txBox="1"/>
          <p:nvPr/>
        </p:nvSpPr>
        <p:spPr>
          <a:xfrm>
            <a:off x="1028700" y="6066760"/>
            <a:ext cx="8928689" cy="3097899"/>
          </a:xfrm>
          <a:prstGeom prst="rect">
            <a:avLst/>
          </a:prstGeom>
        </p:spPr>
        <p:txBody>
          <a:bodyPr lIns="0" tIns="0" rIns="0" bIns="0" rtlCol="0" anchor="t">
            <a:spAutoFit/>
          </a:bodyPr>
          <a:lstStyle/>
          <a:p>
            <a:pPr>
              <a:lnSpc>
                <a:spcPts val="4864"/>
              </a:lnSpc>
            </a:pPr>
            <a:r>
              <a:rPr lang="en-US" sz="3002" spc="30" dirty="0">
                <a:solidFill>
                  <a:srgbClr val="FFFFFF"/>
                </a:solidFill>
                <a:latin typeface="Helvetica Now Display Bold"/>
              </a:rPr>
              <a:t>PRESENTED BY:</a:t>
            </a:r>
          </a:p>
          <a:p>
            <a:pPr>
              <a:lnSpc>
                <a:spcPts val="4864"/>
              </a:lnSpc>
            </a:pPr>
            <a:r>
              <a:rPr lang="en-US" sz="3002" spc="30" dirty="0">
                <a:solidFill>
                  <a:srgbClr val="FFFFFF"/>
                </a:solidFill>
                <a:latin typeface="Helvetica Now Display Bold"/>
              </a:rPr>
              <a:t>Abu Bakar </a:t>
            </a:r>
            <a:r>
              <a:rPr lang="en-US" sz="3002" spc="30" dirty="0" err="1">
                <a:solidFill>
                  <a:srgbClr val="FFFFFF"/>
                </a:solidFill>
                <a:latin typeface="Helvetica Now Display Bold"/>
              </a:rPr>
              <a:t>Siddik</a:t>
            </a:r>
            <a:r>
              <a:rPr lang="en-US" sz="3002" spc="30" dirty="0">
                <a:solidFill>
                  <a:srgbClr val="FFFFFF"/>
                </a:solidFill>
                <a:latin typeface="Helvetica Now Display Bold"/>
              </a:rPr>
              <a:t>(19897)</a:t>
            </a:r>
          </a:p>
          <a:p>
            <a:pPr>
              <a:lnSpc>
                <a:spcPts val="4864"/>
              </a:lnSpc>
            </a:pPr>
            <a:r>
              <a:rPr lang="en-US" sz="3002" spc="30" dirty="0" err="1">
                <a:solidFill>
                  <a:srgbClr val="FFFFFF"/>
                </a:solidFill>
                <a:latin typeface="Helvetica Now Display Bold"/>
              </a:rPr>
              <a:t>Tesfaldet</a:t>
            </a:r>
            <a:r>
              <a:rPr lang="en-US" sz="3002" spc="30" dirty="0">
                <a:solidFill>
                  <a:srgbClr val="FFFFFF"/>
                </a:solidFill>
                <a:latin typeface="Helvetica Now Display Bold"/>
              </a:rPr>
              <a:t> </a:t>
            </a:r>
            <a:r>
              <a:rPr lang="en-US" sz="3002" spc="30" dirty="0" err="1">
                <a:solidFill>
                  <a:srgbClr val="FFFFFF"/>
                </a:solidFill>
                <a:latin typeface="Helvetica Now Display Bold"/>
              </a:rPr>
              <a:t>Yemaneab</a:t>
            </a:r>
            <a:r>
              <a:rPr lang="en-US" sz="3002" spc="30" dirty="0">
                <a:solidFill>
                  <a:srgbClr val="FFFFFF"/>
                </a:solidFill>
                <a:latin typeface="Helvetica Now Display Bold"/>
              </a:rPr>
              <a:t> (19880)</a:t>
            </a:r>
          </a:p>
          <a:p>
            <a:pPr>
              <a:lnSpc>
                <a:spcPts val="4864"/>
              </a:lnSpc>
            </a:pPr>
            <a:r>
              <a:rPr lang="en-US" sz="3002" spc="30" dirty="0">
                <a:solidFill>
                  <a:srgbClr val="FFFFFF"/>
                </a:solidFill>
                <a:latin typeface="Helvetica Now Display Bold"/>
              </a:rPr>
              <a:t>Simon </a:t>
            </a:r>
            <a:r>
              <a:rPr lang="en-US" sz="3002" spc="30" dirty="0" err="1">
                <a:solidFill>
                  <a:srgbClr val="FFFFFF"/>
                </a:solidFill>
                <a:latin typeface="Helvetica Now Display Bold"/>
              </a:rPr>
              <a:t>Gezae</a:t>
            </a:r>
            <a:r>
              <a:rPr lang="en-US" sz="3002" spc="30" dirty="0">
                <a:solidFill>
                  <a:srgbClr val="FFFFFF"/>
                </a:solidFill>
                <a:latin typeface="Helvetica Now Display Bold"/>
              </a:rPr>
              <a:t>(19830)</a:t>
            </a:r>
          </a:p>
          <a:p>
            <a:pPr>
              <a:lnSpc>
                <a:spcPts val="4864"/>
              </a:lnSpc>
            </a:pPr>
            <a:r>
              <a:rPr lang="en-US" sz="3002" spc="30" dirty="0">
                <a:solidFill>
                  <a:srgbClr val="FFFFFF"/>
                </a:solidFill>
                <a:latin typeface="Helvetica Now Display Bold"/>
              </a:rPr>
              <a:t>Zainab </a:t>
            </a:r>
            <a:r>
              <a:rPr lang="en-US" sz="3002" spc="30" dirty="0" err="1">
                <a:solidFill>
                  <a:srgbClr val="FFFFFF"/>
                </a:solidFill>
                <a:latin typeface="Helvetica Now Display Bold"/>
              </a:rPr>
              <a:t>Salia</a:t>
            </a:r>
            <a:r>
              <a:rPr lang="en-US" sz="3002" spc="30" dirty="0">
                <a:solidFill>
                  <a:srgbClr val="FFFFFF"/>
                </a:solidFill>
                <a:latin typeface="Helvetica Now Display Bold"/>
              </a:rPr>
              <a:t>(19878)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232812" y="3176397"/>
            <a:ext cx="9196885" cy="1967103"/>
          </a:xfrm>
          <a:custGeom>
            <a:avLst/>
            <a:gdLst/>
            <a:ahLst/>
            <a:cxnLst/>
            <a:rect l="l" t="t" r="r" b="b"/>
            <a:pathLst>
              <a:path w="9196885" h="1967103">
                <a:moveTo>
                  <a:pt x="0" y="0"/>
                </a:moveTo>
                <a:lnTo>
                  <a:pt x="9196885" y="0"/>
                </a:lnTo>
                <a:lnTo>
                  <a:pt x="9196885" y="1967103"/>
                </a:lnTo>
                <a:lnTo>
                  <a:pt x="0" y="1967103"/>
                </a:lnTo>
                <a:lnTo>
                  <a:pt x="0" y="0"/>
                </a:lnTo>
                <a:close/>
              </a:path>
            </a:pathLst>
          </a:custGeom>
          <a:blipFill>
            <a:blip r:embed="rId2"/>
            <a:stretch>
              <a:fillRect r="-25840" b="-511321"/>
            </a:stretch>
          </a:blipFill>
        </p:spPr>
        <p:txBody>
          <a:bodyPr/>
          <a:lstStyle/>
          <a:p>
            <a:endParaRPr lang="en-AE"/>
          </a:p>
        </p:txBody>
      </p:sp>
      <p:sp>
        <p:nvSpPr>
          <p:cNvPr id="10" name="Freeform 10"/>
          <p:cNvSpPr/>
          <p:nvPr/>
        </p:nvSpPr>
        <p:spPr>
          <a:xfrm>
            <a:off x="232812" y="6692981"/>
            <a:ext cx="9371856" cy="3189488"/>
          </a:xfrm>
          <a:custGeom>
            <a:avLst/>
            <a:gdLst/>
            <a:ahLst/>
            <a:cxnLst/>
            <a:rect l="l" t="t" r="r" b="b"/>
            <a:pathLst>
              <a:path w="9371856" h="3189488">
                <a:moveTo>
                  <a:pt x="0" y="0"/>
                </a:moveTo>
                <a:lnTo>
                  <a:pt x="9371856" y="0"/>
                </a:lnTo>
                <a:lnTo>
                  <a:pt x="9371856" y="3189489"/>
                </a:lnTo>
                <a:lnTo>
                  <a:pt x="0" y="3189489"/>
                </a:lnTo>
                <a:lnTo>
                  <a:pt x="0" y="0"/>
                </a:lnTo>
                <a:close/>
              </a:path>
            </a:pathLst>
          </a:custGeom>
          <a:blipFill>
            <a:blip r:embed="rId2"/>
            <a:stretch>
              <a:fillRect t="-49705" r="-3428" b="-166072"/>
            </a:stretch>
          </a:blipFill>
        </p:spPr>
        <p:txBody>
          <a:bodyPr/>
          <a:lstStyle/>
          <a:p>
            <a:endParaRPr lang="en-AE"/>
          </a:p>
        </p:txBody>
      </p:sp>
      <p:sp>
        <p:nvSpPr>
          <p:cNvPr id="11" name="Freeform 11"/>
          <p:cNvSpPr/>
          <p:nvPr/>
        </p:nvSpPr>
        <p:spPr>
          <a:xfrm>
            <a:off x="9698991" y="4159948"/>
            <a:ext cx="8589009" cy="4716602"/>
          </a:xfrm>
          <a:custGeom>
            <a:avLst/>
            <a:gdLst/>
            <a:ahLst/>
            <a:cxnLst/>
            <a:rect l="l" t="t" r="r" b="b"/>
            <a:pathLst>
              <a:path w="8589009" h="4716602">
                <a:moveTo>
                  <a:pt x="0" y="0"/>
                </a:moveTo>
                <a:lnTo>
                  <a:pt x="8589009" y="0"/>
                </a:lnTo>
                <a:lnTo>
                  <a:pt x="8589009" y="4716602"/>
                </a:lnTo>
                <a:lnTo>
                  <a:pt x="0" y="4716602"/>
                </a:lnTo>
                <a:lnTo>
                  <a:pt x="0" y="0"/>
                </a:lnTo>
                <a:close/>
              </a:path>
            </a:pathLst>
          </a:custGeom>
          <a:blipFill>
            <a:blip r:embed="rId2"/>
            <a:stretch>
              <a:fillRect t="-88735" b="-477"/>
            </a:stretch>
          </a:blipFill>
        </p:spPr>
        <p:txBody>
          <a:bodyPr/>
          <a:lstStyle/>
          <a:p>
            <a:endParaRPr lang="en-AE"/>
          </a:p>
        </p:txBody>
      </p:sp>
      <p:sp>
        <p:nvSpPr>
          <p:cNvPr id="12" name="TextBox 12"/>
          <p:cNvSpPr txBox="1"/>
          <p:nvPr/>
        </p:nvSpPr>
        <p:spPr>
          <a:xfrm>
            <a:off x="3858245" y="27029"/>
            <a:ext cx="11492845" cy="1001671"/>
          </a:xfrm>
          <a:prstGeom prst="rect">
            <a:avLst/>
          </a:prstGeom>
        </p:spPr>
        <p:txBody>
          <a:bodyPr lIns="0" tIns="0" rIns="0" bIns="0" rtlCol="0" anchor="t">
            <a:spAutoFit/>
          </a:bodyPr>
          <a:lstStyle/>
          <a:p>
            <a:pPr>
              <a:lnSpc>
                <a:spcPts val="6666"/>
              </a:lnSpc>
            </a:pPr>
            <a:r>
              <a:rPr lang="en-US" sz="5128">
                <a:solidFill>
                  <a:srgbClr val="FFFFFF"/>
                </a:solidFill>
                <a:latin typeface="Mont Bold"/>
              </a:rPr>
              <a:t>Identifying Entities and Attributes</a:t>
            </a:r>
          </a:p>
        </p:txBody>
      </p:sp>
      <p:sp>
        <p:nvSpPr>
          <p:cNvPr id="13" name="TextBox 13"/>
          <p:cNvSpPr txBox="1"/>
          <p:nvPr/>
        </p:nvSpPr>
        <p:spPr>
          <a:xfrm>
            <a:off x="1028700" y="1247969"/>
            <a:ext cx="16783502" cy="1504950"/>
          </a:xfrm>
          <a:prstGeom prst="rect">
            <a:avLst/>
          </a:prstGeom>
        </p:spPr>
        <p:txBody>
          <a:bodyPr lIns="0" tIns="0" rIns="0" bIns="0" rtlCol="0" anchor="t">
            <a:spAutoFit/>
          </a:bodyPr>
          <a:lstStyle/>
          <a:p>
            <a:pPr algn="ctr">
              <a:lnSpc>
                <a:spcPts val="3689"/>
              </a:lnSpc>
            </a:pPr>
            <a:r>
              <a:rPr lang="en-US" sz="3074">
                <a:solidFill>
                  <a:srgbClr val="FFFFFF"/>
                </a:solidFill>
                <a:latin typeface="Mont Bold"/>
              </a:rPr>
              <a:t>Entities and attributes are the building blocks of data organization in databases. They act as the foundation for storing and managing information efficiently and accurately.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862785" y="1989838"/>
            <a:ext cx="9390055" cy="7663420"/>
          </a:xfrm>
          <a:custGeom>
            <a:avLst/>
            <a:gdLst/>
            <a:ahLst/>
            <a:cxnLst/>
            <a:rect l="l" t="t" r="r" b="b"/>
            <a:pathLst>
              <a:path w="9390055" h="7663420">
                <a:moveTo>
                  <a:pt x="0" y="0"/>
                </a:moveTo>
                <a:lnTo>
                  <a:pt x="9390055" y="0"/>
                </a:lnTo>
                <a:lnTo>
                  <a:pt x="9390055" y="7663420"/>
                </a:lnTo>
                <a:lnTo>
                  <a:pt x="0" y="7663420"/>
                </a:lnTo>
                <a:lnTo>
                  <a:pt x="0" y="0"/>
                </a:lnTo>
                <a:close/>
              </a:path>
            </a:pathLst>
          </a:custGeom>
          <a:blipFill>
            <a:blip r:embed="rId2"/>
            <a:stretch>
              <a:fillRect/>
            </a:stretch>
          </a:blipFill>
        </p:spPr>
        <p:txBody>
          <a:bodyPr/>
          <a:lstStyle/>
          <a:p>
            <a:endParaRPr lang="en-AE"/>
          </a:p>
        </p:txBody>
      </p:sp>
      <p:sp>
        <p:nvSpPr>
          <p:cNvPr id="10" name="TextBox 10"/>
          <p:cNvSpPr txBox="1"/>
          <p:nvPr/>
        </p:nvSpPr>
        <p:spPr>
          <a:xfrm>
            <a:off x="5887146" y="233706"/>
            <a:ext cx="6513708" cy="1332812"/>
          </a:xfrm>
          <a:prstGeom prst="rect">
            <a:avLst/>
          </a:prstGeom>
        </p:spPr>
        <p:txBody>
          <a:bodyPr lIns="0" tIns="0" rIns="0" bIns="0" rtlCol="0" anchor="t">
            <a:spAutoFit/>
          </a:bodyPr>
          <a:lstStyle/>
          <a:p>
            <a:pPr algn="ctr">
              <a:lnSpc>
                <a:spcPts val="8502"/>
              </a:lnSpc>
            </a:pPr>
            <a:r>
              <a:rPr lang="en-US" sz="7085">
                <a:solidFill>
                  <a:srgbClr val="FFFFFF"/>
                </a:solidFill>
                <a:latin typeface="Mont"/>
              </a:rPr>
              <a:t>Relationships</a:t>
            </a:r>
          </a:p>
        </p:txBody>
      </p:sp>
      <p:sp>
        <p:nvSpPr>
          <p:cNvPr id="11" name="TextBox 11"/>
          <p:cNvSpPr txBox="1"/>
          <p:nvPr/>
        </p:nvSpPr>
        <p:spPr>
          <a:xfrm>
            <a:off x="10788429" y="2047875"/>
            <a:ext cx="7043665" cy="3095625"/>
          </a:xfrm>
          <a:prstGeom prst="rect">
            <a:avLst/>
          </a:prstGeom>
        </p:spPr>
        <p:txBody>
          <a:bodyPr lIns="0" tIns="0" rIns="0" bIns="0" rtlCol="0" anchor="t">
            <a:spAutoFit/>
          </a:bodyPr>
          <a:lstStyle/>
          <a:p>
            <a:pPr>
              <a:lnSpc>
                <a:spcPts val="3929"/>
              </a:lnSpc>
            </a:pPr>
            <a:r>
              <a:rPr lang="en-US" sz="3274">
                <a:solidFill>
                  <a:srgbClr val="FFFFFF"/>
                </a:solidFill>
                <a:latin typeface="Mont Bold"/>
              </a:rPr>
              <a:t>Relationships act as bridges between different data entities, enabling you to seamlessly retrieve and analyze information in a way that reveals its true meaning and significance.</a:t>
            </a:r>
          </a:p>
        </p:txBody>
      </p:sp>
      <p:sp>
        <p:nvSpPr>
          <p:cNvPr id="12" name="TextBox 12"/>
          <p:cNvSpPr txBox="1"/>
          <p:nvPr/>
        </p:nvSpPr>
        <p:spPr>
          <a:xfrm>
            <a:off x="11361223" y="6406075"/>
            <a:ext cx="5898077" cy="2600325"/>
          </a:xfrm>
          <a:prstGeom prst="rect">
            <a:avLst/>
          </a:prstGeom>
        </p:spPr>
        <p:txBody>
          <a:bodyPr lIns="0" tIns="0" rIns="0" bIns="0" rtlCol="0" anchor="t">
            <a:spAutoFit/>
          </a:bodyPr>
          <a:lstStyle/>
          <a:p>
            <a:pPr algn="ctr">
              <a:lnSpc>
                <a:spcPts val="3929"/>
              </a:lnSpc>
            </a:pPr>
            <a:r>
              <a:rPr lang="en-US" sz="3274">
                <a:solidFill>
                  <a:srgbClr val="FFFFFF"/>
                </a:solidFill>
                <a:latin typeface="Mont Bold"/>
              </a:rPr>
              <a:t>One - to - One (1:1)</a:t>
            </a:r>
          </a:p>
          <a:p>
            <a:pPr algn="ctr">
              <a:lnSpc>
                <a:spcPts val="3929"/>
              </a:lnSpc>
            </a:pPr>
            <a:endParaRPr lang="en-US" sz="3274">
              <a:solidFill>
                <a:srgbClr val="FFFFFF"/>
              </a:solidFill>
              <a:latin typeface="Mont Bold"/>
            </a:endParaRPr>
          </a:p>
          <a:p>
            <a:pPr algn="ctr">
              <a:lnSpc>
                <a:spcPts val="3929"/>
              </a:lnSpc>
            </a:pPr>
            <a:r>
              <a:rPr lang="en-US" sz="3274">
                <a:solidFill>
                  <a:srgbClr val="FFFFFF"/>
                </a:solidFill>
                <a:latin typeface="Mont Bold"/>
              </a:rPr>
              <a:t>One - to - Many (1:M) </a:t>
            </a:r>
          </a:p>
          <a:p>
            <a:pPr algn="ctr">
              <a:lnSpc>
                <a:spcPts val="3929"/>
              </a:lnSpc>
            </a:pPr>
            <a:endParaRPr lang="en-US" sz="3274">
              <a:solidFill>
                <a:srgbClr val="FFFFFF"/>
              </a:solidFill>
              <a:latin typeface="Mont Bold"/>
            </a:endParaRPr>
          </a:p>
          <a:p>
            <a:pPr algn="ctr">
              <a:lnSpc>
                <a:spcPts val="3929"/>
              </a:lnSpc>
            </a:pPr>
            <a:r>
              <a:rPr lang="en-US" sz="3274">
                <a:solidFill>
                  <a:srgbClr val="FFFFFF"/>
                </a:solidFill>
                <a:latin typeface="Mont Bold"/>
              </a:rPr>
              <a:t>Many - to - Many (M:M)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338704" y="1833281"/>
            <a:ext cx="17610591" cy="8254965"/>
          </a:xfrm>
          <a:custGeom>
            <a:avLst/>
            <a:gdLst/>
            <a:ahLst/>
            <a:cxnLst/>
            <a:rect l="l" t="t" r="r" b="b"/>
            <a:pathLst>
              <a:path w="17610591" h="8254965">
                <a:moveTo>
                  <a:pt x="0" y="0"/>
                </a:moveTo>
                <a:lnTo>
                  <a:pt x="17610592" y="0"/>
                </a:lnTo>
                <a:lnTo>
                  <a:pt x="17610592" y="8254965"/>
                </a:lnTo>
                <a:lnTo>
                  <a:pt x="0" y="8254965"/>
                </a:lnTo>
                <a:lnTo>
                  <a:pt x="0" y="0"/>
                </a:lnTo>
                <a:close/>
              </a:path>
            </a:pathLst>
          </a:custGeom>
          <a:blipFill>
            <a:blip r:embed="rId2"/>
            <a:stretch>
              <a:fillRect/>
            </a:stretch>
          </a:blipFill>
        </p:spPr>
        <p:txBody>
          <a:bodyPr/>
          <a:lstStyle/>
          <a:p>
            <a:endParaRPr lang="en-AE"/>
          </a:p>
        </p:txBody>
      </p:sp>
      <p:sp>
        <p:nvSpPr>
          <p:cNvPr id="10" name="TextBox 10"/>
          <p:cNvSpPr txBox="1"/>
          <p:nvPr/>
        </p:nvSpPr>
        <p:spPr>
          <a:xfrm>
            <a:off x="7415826" y="6840"/>
            <a:ext cx="3456349" cy="809431"/>
          </a:xfrm>
          <a:prstGeom prst="rect">
            <a:avLst/>
          </a:prstGeom>
        </p:spPr>
        <p:txBody>
          <a:bodyPr lIns="0" tIns="0" rIns="0" bIns="0" rtlCol="0" anchor="t">
            <a:spAutoFit/>
          </a:bodyPr>
          <a:lstStyle/>
          <a:p>
            <a:pPr algn="ctr">
              <a:lnSpc>
                <a:spcPts val="5118"/>
              </a:lnSpc>
            </a:pPr>
            <a:r>
              <a:rPr lang="en-US" sz="4265">
                <a:solidFill>
                  <a:srgbClr val="FFFFFF"/>
                </a:solidFill>
                <a:latin typeface="Mont"/>
              </a:rPr>
              <a:t>ER Diagram</a:t>
            </a:r>
          </a:p>
        </p:txBody>
      </p:sp>
      <p:sp>
        <p:nvSpPr>
          <p:cNvPr id="11" name="TextBox 11"/>
          <p:cNvSpPr txBox="1"/>
          <p:nvPr/>
        </p:nvSpPr>
        <p:spPr>
          <a:xfrm>
            <a:off x="114300" y="825796"/>
            <a:ext cx="17949296" cy="895350"/>
          </a:xfrm>
          <a:prstGeom prst="rect">
            <a:avLst/>
          </a:prstGeom>
        </p:spPr>
        <p:txBody>
          <a:bodyPr lIns="0" tIns="0" rIns="0" bIns="0" rtlCol="0" anchor="t">
            <a:spAutoFit/>
          </a:bodyPr>
          <a:lstStyle/>
          <a:p>
            <a:pPr algn="ctr">
              <a:lnSpc>
                <a:spcPts val="3151"/>
              </a:lnSpc>
            </a:pPr>
            <a:r>
              <a:rPr lang="en-US" sz="2626">
                <a:solidFill>
                  <a:srgbClr val="FFFFFF"/>
                </a:solidFill>
                <a:latin typeface="Mont"/>
              </a:rPr>
              <a:t>An ERD acts like a map of your database, showing you all the key elements and how they connect. It's a valuable tool for organizing your data, making it easier to understand and manage.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10" name="TextBox 10"/>
          <p:cNvSpPr txBox="1"/>
          <p:nvPr/>
        </p:nvSpPr>
        <p:spPr>
          <a:xfrm>
            <a:off x="7415826" y="6840"/>
            <a:ext cx="3456349" cy="809431"/>
          </a:xfrm>
          <a:prstGeom prst="rect">
            <a:avLst/>
          </a:prstGeom>
        </p:spPr>
        <p:txBody>
          <a:bodyPr lIns="0" tIns="0" rIns="0" bIns="0" rtlCol="0" anchor="t">
            <a:spAutoFit/>
          </a:bodyPr>
          <a:lstStyle/>
          <a:p>
            <a:pPr algn="ctr">
              <a:lnSpc>
                <a:spcPts val="5118"/>
              </a:lnSpc>
            </a:pPr>
            <a:r>
              <a:rPr lang="en-US" sz="4265">
                <a:solidFill>
                  <a:srgbClr val="FFFFFF"/>
                </a:solidFill>
                <a:latin typeface="Mont"/>
              </a:rPr>
              <a:t>ER Diagram</a:t>
            </a:r>
          </a:p>
        </p:txBody>
      </p:sp>
      <p:sp>
        <p:nvSpPr>
          <p:cNvPr id="11" name="TextBox 11"/>
          <p:cNvSpPr txBox="1"/>
          <p:nvPr/>
        </p:nvSpPr>
        <p:spPr>
          <a:xfrm>
            <a:off x="114300" y="825796"/>
            <a:ext cx="17949296" cy="895350"/>
          </a:xfrm>
          <a:prstGeom prst="rect">
            <a:avLst/>
          </a:prstGeom>
        </p:spPr>
        <p:txBody>
          <a:bodyPr lIns="0" tIns="0" rIns="0" bIns="0" rtlCol="0" anchor="t">
            <a:spAutoFit/>
          </a:bodyPr>
          <a:lstStyle/>
          <a:p>
            <a:pPr algn="ctr">
              <a:lnSpc>
                <a:spcPts val="3151"/>
              </a:lnSpc>
            </a:pPr>
            <a:r>
              <a:rPr lang="en-US" sz="2626" dirty="0">
                <a:solidFill>
                  <a:srgbClr val="FFFFFF"/>
                </a:solidFill>
                <a:latin typeface="Mont"/>
              </a:rPr>
              <a:t>An ERD acts like a map of your database, showing you all the key elements and how they connect. It's a valuable tool for organizing your data, making it easier to understand and manage.</a:t>
            </a:r>
          </a:p>
        </p:txBody>
      </p:sp>
      <p:pic>
        <p:nvPicPr>
          <p:cNvPr id="13" name="Picture 12">
            <a:extLst>
              <a:ext uri="{FF2B5EF4-FFF2-40B4-BE49-F238E27FC236}">
                <a16:creationId xmlns:a16="http://schemas.microsoft.com/office/drawing/2014/main" id="{401C6162-8821-04FC-FDC1-371BB23A7A10}"/>
              </a:ext>
            </a:extLst>
          </p:cNvPr>
          <p:cNvPicPr>
            <a:picLocks noChangeAspect="1"/>
          </p:cNvPicPr>
          <p:nvPr/>
        </p:nvPicPr>
        <p:blipFill>
          <a:blip r:embed="rId2"/>
          <a:stretch>
            <a:fillRect/>
          </a:stretch>
        </p:blipFill>
        <p:spPr>
          <a:xfrm>
            <a:off x="114301" y="1950230"/>
            <a:ext cx="17949296" cy="8070070"/>
          </a:xfrm>
          <a:prstGeom prst="rect">
            <a:avLst/>
          </a:prstGeom>
        </p:spPr>
      </p:pic>
    </p:spTree>
    <p:extLst>
      <p:ext uri="{BB962C8B-B14F-4D97-AF65-F5344CB8AC3E}">
        <p14:creationId xmlns:p14="http://schemas.microsoft.com/office/powerpoint/2010/main" val="617030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10" name="TextBox 10"/>
          <p:cNvSpPr txBox="1"/>
          <p:nvPr/>
        </p:nvSpPr>
        <p:spPr>
          <a:xfrm>
            <a:off x="7415826" y="6840"/>
            <a:ext cx="3456349" cy="809431"/>
          </a:xfrm>
          <a:prstGeom prst="rect">
            <a:avLst/>
          </a:prstGeom>
        </p:spPr>
        <p:txBody>
          <a:bodyPr lIns="0" tIns="0" rIns="0" bIns="0" rtlCol="0" anchor="t">
            <a:spAutoFit/>
          </a:bodyPr>
          <a:lstStyle/>
          <a:p>
            <a:pPr algn="ctr">
              <a:lnSpc>
                <a:spcPts val="5118"/>
              </a:lnSpc>
            </a:pPr>
            <a:r>
              <a:rPr lang="en-US" sz="4265">
                <a:solidFill>
                  <a:srgbClr val="FFFFFF"/>
                </a:solidFill>
                <a:latin typeface="Mont"/>
              </a:rPr>
              <a:t>ER Diagram</a:t>
            </a:r>
          </a:p>
        </p:txBody>
      </p:sp>
      <p:sp>
        <p:nvSpPr>
          <p:cNvPr id="11" name="TextBox 11"/>
          <p:cNvSpPr txBox="1"/>
          <p:nvPr/>
        </p:nvSpPr>
        <p:spPr>
          <a:xfrm>
            <a:off x="114300" y="825796"/>
            <a:ext cx="17949296" cy="895350"/>
          </a:xfrm>
          <a:prstGeom prst="rect">
            <a:avLst/>
          </a:prstGeom>
        </p:spPr>
        <p:txBody>
          <a:bodyPr lIns="0" tIns="0" rIns="0" bIns="0" rtlCol="0" anchor="t">
            <a:spAutoFit/>
          </a:bodyPr>
          <a:lstStyle/>
          <a:p>
            <a:pPr algn="ctr">
              <a:lnSpc>
                <a:spcPts val="3151"/>
              </a:lnSpc>
            </a:pPr>
            <a:r>
              <a:rPr lang="en-US" sz="2626">
                <a:solidFill>
                  <a:srgbClr val="FFFFFF"/>
                </a:solidFill>
                <a:latin typeface="Mont"/>
              </a:rPr>
              <a:t>An ERD acts like a map of your database, showing you all the key elements and how they connect. It's a valuable tool for organizing your data, making it easier to understand and manage.</a:t>
            </a:r>
          </a:p>
        </p:txBody>
      </p:sp>
      <p:pic>
        <p:nvPicPr>
          <p:cNvPr id="13" name="Picture 12">
            <a:extLst>
              <a:ext uri="{FF2B5EF4-FFF2-40B4-BE49-F238E27FC236}">
                <a16:creationId xmlns:a16="http://schemas.microsoft.com/office/drawing/2014/main" id="{ACCD10B7-2588-40B3-25AC-D19E97986B22}"/>
              </a:ext>
            </a:extLst>
          </p:cNvPr>
          <p:cNvPicPr>
            <a:picLocks noChangeAspect="1"/>
          </p:cNvPicPr>
          <p:nvPr/>
        </p:nvPicPr>
        <p:blipFill>
          <a:blip r:embed="rId2"/>
          <a:stretch>
            <a:fillRect/>
          </a:stretch>
        </p:blipFill>
        <p:spPr>
          <a:xfrm>
            <a:off x="114300" y="1730671"/>
            <a:ext cx="17949296" cy="8289629"/>
          </a:xfrm>
          <a:prstGeom prst="rect">
            <a:avLst/>
          </a:prstGeom>
        </p:spPr>
      </p:pic>
    </p:spTree>
    <p:extLst>
      <p:ext uri="{BB962C8B-B14F-4D97-AF65-F5344CB8AC3E}">
        <p14:creationId xmlns:p14="http://schemas.microsoft.com/office/powerpoint/2010/main" val="476879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10" name="TextBox 10"/>
          <p:cNvSpPr txBox="1"/>
          <p:nvPr/>
        </p:nvSpPr>
        <p:spPr>
          <a:xfrm>
            <a:off x="7415826" y="6840"/>
            <a:ext cx="3456349" cy="809431"/>
          </a:xfrm>
          <a:prstGeom prst="rect">
            <a:avLst/>
          </a:prstGeom>
        </p:spPr>
        <p:txBody>
          <a:bodyPr lIns="0" tIns="0" rIns="0" bIns="0" rtlCol="0" anchor="t">
            <a:spAutoFit/>
          </a:bodyPr>
          <a:lstStyle/>
          <a:p>
            <a:pPr algn="ctr">
              <a:lnSpc>
                <a:spcPts val="5118"/>
              </a:lnSpc>
            </a:pPr>
            <a:r>
              <a:rPr lang="en-US" sz="4265">
                <a:solidFill>
                  <a:srgbClr val="FFFFFF"/>
                </a:solidFill>
                <a:latin typeface="Mont"/>
              </a:rPr>
              <a:t>ER Diagram</a:t>
            </a:r>
          </a:p>
        </p:txBody>
      </p:sp>
      <p:sp>
        <p:nvSpPr>
          <p:cNvPr id="11" name="TextBox 11"/>
          <p:cNvSpPr txBox="1"/>
          <p:nvPr/>
        </p:nvSpPr>
        <p:spPr>
          <a:xfrm>
            <a:off x="114300" y="825796"/>
            <a:ext cx="17949296" cy="895350"/>
          </a:xfrm>
          <a:prstGeom prst="rect">
            <a:avLst/>
          </a:prstGeom>
        </p:spPr>
        <p:txBody>
          <a:bodyPr lIns="0" tIns="0" rIns="0" bIns="0" rtlCol="0" anchor="t">
            <a:spAutoFit/>
          </a:bodyPr>
          <a:lstStyle/>
          <a:p>
            <a:pPr algn="ctr">
              <a:lnSpc>
                <a:spcPts val="3151"/>
              </a:lnSpc>
            </a:pPr>
            <a:r>
              <a:rPr lang="en-US" sz="2626">
                <a:solidFill>
                  <a:srgbClr val="FFFFFF"/>
                </a:solidFill>
                <a:latin typeface="Mont"/>
              </a:rPr>
              <a:t>An ERD acts like a map of your database, showing you all the key elements and how they connect. It's a valuable tool for organizing your data, making it easier to understand and manage.</a:t>
            </a:r>
          </a:p>
        </p:txBody>
      </p:sp>
      <p:pic>
        <p:nvPicPr>
          <p:cNvPr id="13" name="Picture 12">
            <a:extLst>
              <a:ext uri="{FF2B5EF4-FFF2-40B4-BE49-F238E27FC236}">
                <a16:creationId xmlns:a16="http://schemas.microsoft.com/office/drawing/2014/main" id="{5831E708-459C-39CF-664D-80065A2AE759}"/>
              </a:ext>
            </a:extLst>
          </p:cNvPr>
          <p:cNvPicPr>
            <a:picLocks noChangeAspect="1"/>
          </p:cNvPicPr>
          <p:nvPr/>
        </p:nvPicPr>
        <p:blipFill>
          <a:blip r:embed="rId2"/>
          <a:stretch>
            <a:fillRect/>
          </a:stretch>
        </p:blipFill>
        <p:spPr>
          <a:xfrm>
            <a:off x="914400" y="1732195"/>
            <a:ext cx="16695420" cy="8319795"/>
          </a:xfrm>
          <a:prstGeom prst="rect">
            <a:avLst/>
          </a:prstGeom>
        </p:spPr>
      </p:pic>
    </p:spTree>
    <p:extLst>
      <p:ext uri="{BB962C8B-B14F-4D97-AF65-F5344CB8AC3E}">
        <p14:creationId xmlns:p14="http://schemas.microsoft.com/office/powerpoint/2010/main" val="1952870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10" name="TextBox 10"/>
          <p:cNvSpPr txBox="1"/>
          <p:nvPr/>
        </p:nvSpPr>
        <p:spPr>
          <a:xfrm>
            <a:off x="7415826" y="6840"/>
            <a:ext cx="3456349" cy="809431"/>
          </a:xfrm>
          <a:prstGeom prst="rect">
            <a:avLst/>
          </a:prstGeom>
        </p:spPr>
        <p:txBody>
          <a:bodyPr lIns="0" tIns="0" rIns="0" bIns="0" rtlCol="0" anchor="t">
            <a:spAutoFit/>
          </a:bodyPr>
          <a:lstStyle/>
          <a:p>
            <a:pPr algn="ctr">
              <a:lnSpc>
                <a:spcPts val="5118"/>
              </a:lnSpc>
            </a:pPr>
            <a:r>
              <a:rPr lang="en-US" sz="4265">
                <a:solidFill>
                  <a:srgbClr val="FFFFFF"/>
                </a:solidFill>
                <a:latin typeface="Mont"/>
              </a:rPr>
              <a:t>ER Diagram</a:t>
            </a:r>
          </a:p>
        </p:txBody>
      </p:sp>
      <p:sp>
        <p:nvSpPr>
          <p:cNvPr id="11" name="TextBox 11"/>
          <p:cNvSpPr txBox="1"/>
          <p:nvPr/>
        </p:nvSpPr>
        <p:spPr>
          <a:xfrm>
            <a:off x="114300" y="825796"/>
            <a:ext cx="17949296" cy="895350"/>
          </a:xfrm>
          <a:prstGeom prst="rect">
            <a:avLst/>
          </a:prstGeom>
        </p:spPr>
        <p:txBody>
          <a:bodyPr lIns="0" tIns="0" rIns="0" bIns="0" rtlCol="0" anchor="t">
            <a:spAutoFit/>
          </a:bodyPr>
          <a:lstStyle/>
          <a:p>
            <a:pPr algn="ctr">
              <a:lnSpc>
                <a:spcPts val="3151"/>
              </a:lnSpc>
            </a:pPr>
            <a:r>
              <a:rPr lang="en-US" sz="2626">
                <a:solidFill>
                  <a:srgbClr val="FFFFFF"/>
                </a:solidFill>
                <a:latin typeface="Mont"/>
              </a:rPr>
              <a:t>An ERD acts like a map of your database, showing you all the key elements and how they connect. It's a valuable tool for organizing your data, making it easier to understand and manage.</a:t>
            </a:r>
          </a:p>
        </p:txBody>
      </p:sp>
      <p:pic>
        <p:nvPicPr>
          <p:cNvPr id="12" name="Picture 11">
            <a:extLst>
              <a:ext uri="{FF2B5EF4-FFF2-40B4-BE49-F238E27FC236}">
                <a16:creationId xmlns:a16="http://schemas.microsoft.com/office/drawing/2014/main" id="{E32ACF90-881B-5131-8695-045A292F9326}"/>
              </a:ext>
            </a:extLst>
          </p:cNvPr>
          <p:cNvPicPr>
            <a:picLocks noChangeAspect="1"/>
          </p:cNvPicPr>
          <p:nvPr/>
        </p:nvPicPr>
        <p:blipFill>
          <a:blip r:embed="rId2"/>
          <a:stretch>
            <a:fillRect/>
          </a:stretch>
        </p:blipFill>
        <p:spPr>
          <a:xfrm>
            <a:off x="1066800" y="1950230"/>
            <a:ext cx="16459200" cy="7875946"/>
          </a:xfrm>
          <a:prstGeom prst="rect">
            <a:avLst/>
          </a:prstGeom>
        </p:spPr>
      </p:pic>
    </p:spTree>
    <p:extLst>
      <p:ext uri="{BB962C8B-B14F-4D97-AF65-F5344CB8AC3E}">
        <p14:creationId xmlns:p14="http://schemas.microsoft.com/office/powerpoint/2010/main" val="3675453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548514" y="1352744"/>
            <a:ext cx="9022435" cy="8778585"/>
          </a:xfrm>
          <a:custGeom>
            <a:avLst/>
            <a:gdLst/>
            <a:ahLst/>
            <a:cxnLst/>
            <a:rect l="l" t="t" r="r" b="b"/>
            <a:pathLst>
              <a:path w="9022435" h="8778585">
                <a:moveTo>
                  <a:pt x="0" y="0"/>
                </a:moveTo>
                <a:lnTo>
                  <a:pt x="9022434" y="0"/>
                </a:lnTo>
                <a:lnTo>
                  <a:pt x="9022434" y="8778585"/>
                </a:lnTo>
                <a:lnTo>
                  <a:pt x="0" y="8778585"/>
                </a:lnTo>
                <a:lnTo>
                  <a:pt x="0" y="0"/>
                </a:lnTo>
                <a:close/>
              </a:path>
            </a:pathLst>
          </a:custGeom>
          <a:blipFill>
            <a:blip r:embed="rId2"/>
            <a:stretch>
              <a:fillRect/>
            </a:stretch>
          </a:blipFill>
        </p:spPr>
        <p:txBody>
          <a:bodyPr/>
          <a:lstStyle/>
          <a:p>
            <a:endParaRPr lang="en-AE"/>
          </a:p>
        </p:txBody>
      </p:sp>
      <p:sp>
        <p:nvSpPr>
          <p:cNvPr id="10" name="TextBox 10"/>
          <p:cNvSpPr txBox="1"/>
          <p:nvPr/>
        </p:nvSpPr>
        <p:spPr>
          <a:xfrm>
            <a:off x="4334499" y="162119"/>
            <a:ext cx="9619002"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a:rPr>
              <a:t>Schema</a:t>
            </a:r>
          </a:p>
        </p:txBody>
      </p:sp>
      <p:sp>
        <p:nvSpPr>
          <p:cNvPr id="11" name="TextBox 11"/>
          <p:cNvSpPr txBox="1"/>
          <p:nvPr/>
        </p:nvSpPr>
        <p:spPr>
          <a:xfrm>
            <a:off x="10431669" y="3637011"/>
            <a:ext cx="7043665" cy="4086225"/>
          </a:xfrm>
          <a:prstGeom prst="rect">
            <a:avLst/>
          </a:prstGeom>
        </p:spPr>
        <p:txBody>
          <a:bodyPr lIns="0" tIns="0" rIns="0" bIns="0" rtlCol="0" anchor="t">
            <a:spAutoFit/>
          </a:bodyPr>
          <a:lstStyle/>
          <a:p>
            <a:pPr>
              <a:lnSpc>
                <a:spcPts val="3929"/>
              </a:lnSpc>
            </a:pPr>
            <a:r>
              <a:rPr lang="en-US" sz="3274">
                <a:solidFill>
                  <a:srgbClr val="FFFFFF"/>
                </a:solidFill>
                <a:latin typeface="Mont Bold"/>
              </a:rPr>
              <a:t>A database schema is the blueprint that defines how data is organized and stored within a database. </a:t>
            </a:r>
          </a:p>
          <a:p>
            <a:pPr>
              <a:lnSpc>
                <a:spcPts val="3929"/>
              </a:lnSpc>
            </a:pPr>
            <a:endParaRPr lang="en-US" sz="3274">
              <a:solidFill>
                <a:srgbClr val="FFFFFF"/>
              </a:solidFill>
              <a:latin typeface="Mont Bold"/>
            </a:endParaRPr>
          </a:p>
          <a:p>
            <a:pPr>
              <a:lnSpc>
                <a:spcPts val="3929"/>
              </a:lnSpc>
            </a:pPr>
            <a:r>
              <a:rPr lang="en-US" sz="3274">
                <a:solidFill>
                  <a:srgbClr val="FFFFFF"/>
                </a:solidFill>
                <a:latin typeface="Mont Bold"/>
              </a:rPr>
              <a:t>It acts like a set of rules and guidelines that govern the structure of the database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747115" y="7403053"/>
            <a:ext cx="16512185" cy="2502753"/>
          </a:xfrm>
          <a:custGeom>
            <a:avLst/>
            <a:gdLst/>
            <a:ahLst/>
            <a:cxnLst/>
            <a:rect l="l" t="t" r="r" b="b"/>
            <a:pathLst>
              <a:path w="16512185" h="2502753">
                <a:moveTo>
                  <a:pt x="0" y="0"/>
                </a:moveTo>
                <a:lnTo>
                  <a:pt x="16512185" y="0"/>
                </a:lnTo>
                <a:lnTo>
                  <a:pt x="16512185" y="2502753"/>
                </a:lnTo>
                <a:lnTo>
                  <a:pt x="0" y="2502753"/>
                </a:lnTo>
                <a:lnTo>
                  <a:pt x="0" y="0"/>
                </a:lnTo>
                <a:close/>
              </a:path>
            </a:pathLst>
          </a:custGeom>
          <a:blipFill>
            <a:blip r:embed="rId2"/>
            <a:stretch>
              <a:fillRect/>
            </a:stretch>
          </a:blipFill>
        </p:spPr>
        <p:txBody>
          <a:bodyPr/>
          <a:lstStyle/>
          <a:p>
            <a:endParaRPr lang="en-AE"/>
          </a:p>
        </p:txBody>
      </p:sp>
      <p:sp>
        <p:nvSpPr>
          <p:cNvPr id="10" name="TextBox 10"/>
          <p:cNvSpPr txBox="1"/>
          <p:nvPr/>
        </p:nvSpPr>
        <p:spPr>
          <a:xfrm>
            <a:off x="4334499" y="162119"/>
            <a:ext cx="9619002"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a:rPr>
              <a:t>Creating Tables</a:t>
            </a:r>
          </a:p>
        </p:txBody>
      </p:sp>
      <p:sp>
        <p:nvSpPr>
          <p:cNvPr id="11" name="TextBox 11"/>
          <p:cNvSpPr txBox="1"/>
          <p:nvPr/>
        </p:nvSpPr>
        <p:spPr>
          <a:xfrm>
            <a:off x="12054764" y="1817296"/>
            <a:ext cx="5635539" cy="2877323"/>
          </a:xfrm>
          <a:prstGeom prst="rect">
            <a:avLst/>
          </a:prstGeom>
        </p:spPr>
        <p:txBody>
          <a:bodyPr lIns="0" tIns="0" rIns="0" bIns="0" rtlCol="0" anchor="t">
            <a:spAutoFit/>
          </a:bodyPr>
          <a:lstStyle/>
          <a:p>
            <a:pPr>
              <a:lnSpc>
                <a:spcPts val="3128"/>
              </a:lnSpc>
            </a:pPr>
            <a:r>
              <a:rPr lang="en-US" sz="2606">
                <a:solidFill>
                  <a:srgbClr val="FFFFFF"/>
                </a:solidFill>
                <a:latin typeface="Mont"/>
              </a:rPr>
              <a:t>CREATE TABLE Office (</a:t>
            </a:r>
          </a:p>
          <a:p>
            <a:pPr>
              <a:lnSpc>
                <a:spcPts val="3128"/>
              </a:lnSpc>
            </a:pPr>
            <a:r>
              <a:rPr lang="en-US" sz="2606">
                <a:solidFill>
                  <a:srgbClr val="FFFFFF"/>
                </a:solidFill>
                <a:latin typeface="Mont"/>
              </a:rPr>
              <a:t>OfficeNumber INT PRIMARY KEY,</a:t>
            </a:r>
          </a:p>
          <a:p>
            <a:pPr>
              <a:lnSpc>
                <a:spcPts val="3128"/>
              </a:lnSpc>
            </a:pPr>
            <a:r>
              <a:rPr lang="en-US" sz="2606">
                <a:solidFill>
                  <a:srgbClr val="FFFFFF"/>
                </a:solidFill>
                <a:latin typeface="Mont"/>
              </a:rPr>
              <a:t>Location VARCHAR(255),</a:t>
            </a:r>
          </a:p>
          <a:p>
            <a:pPr>
              <a:lnSpc>
                <a:spcPts val="3128"/>
              </a:lnSpc>
            </a:pPr>
            <a:r>
              <a:rPr lang="en-US" sz="2606">
                <a:solidFill>
                  <a:srgbClr val="FFFFFF"/>
                </a:solidFill>
                <a:latin typeface="Mont"/>
              </a:rPr>
              <a:t>City VARCHAR(255),</a:t>
            </a:r>
          </a:p>
          <a:p>
            <a:pPr>
              <a:lnSpc>
                <a:spcPts val="3128"/>
              </a:lnSpc>
            </a:pPr>
            <a:r>
              <a:rPr lang="en-US" sz="2606">
                <a:solidFill>
                  <a:srgbClr val="FFFFFF"/>
                </a:solidFill>
                <a:latin typeface="Mont"/>
              </a:rPr>
              <a:t>Zipcode INT(5),</a:t>
            </a:r>
          </a:p>
          <a:p>
            <a:pPr>
              <a:lnSpc>
                <a:spcPts val="3128"/>
              </a:lnSpc>
            </a:pPr>
            <a:r>
              <a:rPr lang="en-US" sz="2606">
                <a:solidFill>
                  <a:srgbClr val="FFFFFF"/>
                </a:solidFill>
                <a:latin typeface="Mont"/>
              </a:rPr>
              <a:t>PhoneNumber VARCHAR(20)</a:t>
            </a:r>
          </a:p>
          <a:p>
            <a:pPr>
              <a:lnSpc>
                <a:spcPts val="3128"/>
              </a:lnSpc>
            </a:pPr>
            <a:r>
              <a:rPr lang="en-US" sz="2606">
                <a:solidFill>
                  <a:srgbClr val="FFFFFF"/>
                </a:solidFill>
                <a:latin typeface="Mont"/>
              </a:rPr>
              <a:t>);</a:t>
            </a:r>
          </a:p>
        </p:txBody>
      </p:sp>
      <p:sp>
        <p:nvSpPr>
          <p:cNvPr id="12" name="TextBox 12"/>
          <p:cNvSpPr txBox="1"/>
          <p:nvPr/>
        </p:nvSpPr>
        <p:spPr>
          <a:xfrm>
            <a:off x="522978" y="1817296"/>
            <a:ext cx="6002057" cy="4101018"/>
          </a:xfrm>
          <a:prstGeom prst="rect">
            <a:avLst/>
          </a:prstGeom>
        </p:spPr>
        <p:txBody>
          <a:bodyPr lIns="0" tIns="0" rIns="0" bIns="0" rtlCol="0" anchor="t">
            <a:spAutoFit/>
          </a:bodyPr>
          <a:lstStyle/>
          <a:p>
            <a:pPr>
              <a:lnSpc>
                <a:spcPts val="3506"/>
              </a:lnSpc>
            </a:pPr>
            <a:r>
              <a:rPr lang="en-US" sz="2922">
                <a:solidFill>
                  <a:srgbClr val="FFFFFF"/>
                </a:solidFill>
                <a:latin typeface="Mont"/>
              </a:rPr>
              <a:t>CREATE TABLE ClassSessions (</a:t>
            </a:r>
          </a:p>
          <a:p>
            <a:pPr>
              <a:lnSpc>
                <a:spcPts val="3506"/>
              </a:lnSpc>
            </a:pPr>
            <a:r>
              <a:rPr lang="en-US" sz="2922">
                <a:solidFill>
                  <a:srgbClr val="FFFFFF"/>
                </a:solidFill>
                <a:latin typeface="Mont"/>
              </a:rPr>
              <a:t>SessionID INT PRIMARY KEY,</a:t>
            </a:r>
          </a:p>
          <a:p>
            <a:pPr>
              <a:lnSpc>
                <a:spcPts val="3506"/>
              </a:lnSpc>
            </a:pPr>
            <a:r>
              <a:rPr lang="en-US" sz="2922">
                <a:solidFill>
                  <a:srgbClr val="FFFFFF"/>
                </a:solidFill>
                <a:latin typeface="Mont"/>
              </a:rPr>
              <a:t>Schedule VARCHAR(255),</a:t>
            </a:r>
          </a:p>
          <a:p>
            <a:pPr>
              <a:lnSpc>
                <a:spcPts val="3506"/>
              </a:lnSpc>
            </a:pPr>
            <a:r>
              <a:rPr lang="en-US" sz="2922">
                <a:solidFill>
                  <a:srgbClr val="FFFFFF"/>
                </a:solidFill>
                <a:latin typeface="Mont"/>
              </a:rPr>
              <a:t>InstructorID INT,</a:t>
            </a:r>
          </a:p>
          <a:p>
            <a:pPr>
              <a:lnSpc>
                <a:spcPts val="3506"/>
              </a:lnSpc>
            </a:pPr>
            <a:r>
              <a:rPr lang="en-US" sz="2922">
                <a:solidFill>
                  <a:srgbClr val="FFFFFF"/>
                </a:solidFill>
                <a:latin typeface="Mont"/>
              </a:rPr>
              <a:t>FOREIGN KEY (InstructorID) REFERENCES Instructors(InstructorID),</a:t>
            </a:r>
          </a:p>
          <a:p>
            <a:pPr>
              <a:lnSpc>
                <a:spcPts val="3506"/>
              </a:lnSpc>
            </a:pPr>
            <a:r>
              <a:rPr lang="en-US" sz="2922">
                <a:solidFill>
                  <a:srgbClr val="FFFFFF"/>
                </a:solidFill>
                <a:latin typeface="Mont"/>
              </a:rPr>
              <a:t>RoomNumber VARCHAR(255)</a:t>
            </a:r>
          </a:p>
          <a:p>
            <a:pPr>
              <a:lnSpc>
                <a:spcPts val="3506"/>
              </a:lnSpc>
            </a:pPr>
            <a:r>
              <a:rPr lang="en-US" sz="2922">
                <a:solidFill>
                  <a:srgbClr val="FFFFFF"/>
                </a:solidFill>
                <a:latin typeface="Mont"/>
              </a:rPr>
              <a:t>);</a:t>
            </a:r>
          </a:p>
        </p:txBody>
      </p:sp>
      <p:sp>
        <p:nvSpPr>
          <p:cNvPr id="13" name="TextBox 13"/>
          <p:cNvSpPr txBox="1"/>
          <p:nvPr/>
        </p:nvSpPr>
        <p:spPr>
          <a:xfrm>
            <a:off x="6682275" y="1817296"/>
            <a:ext cx="4927729" cy="4482769"/>
          </a:xfrm>
          <a:prstGeom prst="rect">
            <a:avLst/>
          </a:prstGeom>
        </p:spPr>
        <p:txBody>
          <a:bodyPr lIns="0" tIns="0" rIns="0" bIns="0" rtlCol="0" anchor="t">
            <a:spAutoFit/>
          </a:bodyPr>
          <a:lstStyle/>
          <a:p>
            <a:pPr>
              <a:lnSpc>
                <a:spcPts val="3143"/>
              </a:lnSpc>
            </a:pPr>
            <a:r>
              <a:rPr lang="en-US" sz="2619">
                <a:solidFill>
                  <a:srgbClr val="FFFFFF"/>
                </a:solidFill>
                <a:latin typeface="Mont"/>
              </a:rPr>
              <a:t>CREATE TABLE Cars (</a:t>
            </a:r>
          </a:p>
          <a:p>
            <a:pPr>
              <a:lnSpc>
                <a:spcPts val="3143"/>
              </a:lnSpc>
            </a:pPr>
            <a:r>
              <a:rPr lang="en-US" sz="2619">
                <a:solidFill>
                  <a:srgbClr val="FFFFFF"/>
                </a:solidFill>
                <a:latin typeface="Mont"/>
              </a:rPr>
              <a:t>PlateNumber VARCHAR(255) PRIMARY KEY,</a:t>
            </a:r>
          </a:p>
          <a:p>
            <a:pPr>
              <a:lnSpc>
                <a:spcPts val="3143"/>
              </a:lnSpc>
            </a:pPr>
            <a:r>
              <a:rPr lang="en-US" sz="2619">
                <a:solidFill>
                  <a:srgbClr val="FFFFFF"/>
                </a:solidFill>
                <a:latin typeface="Mont"/>
              </a:rPr>
              <a:t>YearBuilt INT,</a:t>
            </a:r>
          </a:p>
          <a:p>
            <a:pPr>
              <a:lnSpc>
                <a:spcPts val="3143"/>
              </a:lnSpc>
            </a:pPr>
            <a:r>
              <a:rPr lang="en-US" sz="2619">
                <a:solidFill>
                  <a:srgbClr val="FFFFFF"/>
                </a:solidFill>
                <a:latin typeface="Mont"/>
              </a:rPr>
              <a:t>Type VARCHAR(255),</a:t>
            </a:r>
          </a:p>
          <a:p>
            <a:pPr>
              <a:lnSpc>
                <a:spcPts val="3143"/>
              </a:lnSpc>
            </a:pPr>
            <a:r>
              <a:rPr lang="en-US" sz="2619">
                <a:solidFill>
                  <a:srgbClr val="FFFFFF"/>
                </a:solidFill>
                <a:latin typeface="Mont"/>
              </a:rPr>
              <a:t>MileageCovered INT,</a:t>
            </a:r>
          </a:p>
          <a:p>
            <a:pPr>
              <a:lnSpc>
                <a:spcPts val="3143"/>
              </a:lnSpc>
            </a:pPr>
            <a:r>
              <a:rPr lang="en-US" sz="2619">
                <a:solidFill>
                  <a:srgbClr val="FFFFFF"/>
                </a:solidFill>
                <a:latin typeface="Mont"/>
              </a:rPr>
              <a:t>InstructorID INT,</a:t>
            </a:r>
          </a:p>
          <a:p>
            <a:pPr>
              <a:lnSpc>
                <a:spcPts val="3143"/>
              </a:lnSpc>
            </a:pPr>
            <a:r>
              <a:rPr lang="en-US" sz="2619">
                <a:solidFill>
                  <a:srgbClr val="FFFFFF"/>
                </a:solidFill>
                <a:latin typeface="Mont"/>
              </a:rPr>
              <a:t>FOREIGN KEY (InstructorID) REFERENCES Instructors(InstructorID)</a:t>
            </a:r>
          </a:p>
          <a:p>
            <a:pPr>
              <a:lnSpc>
                <a:spcPts val="3143"/>
              </a:lnSpc>
            </a:pPr>
            <a:r>
              <a:rPr lang="en-US" sz="2619">
                <a:solidFill>
                  <a:srgbClr val="FFFFFF"/>
                </a:solidFill>
                <a:latin typeface="Mont"/>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TextBox 9"/>
          <p:cNvSpPr txBox="1"/>
          <p:nvPr/>
        </p:nvSpPr>
        <p:spPr>
          <a:xfrm>
            <a:off x="4334499" y="162119"/>
            <a:ext cx="9619002"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a:rPr>
              <a:t>Populating the Tables</a:t>
            </a:r>
          </a:p>
        </p:txBody>
      </p:sp>
      <p:sp>
        <p:nvSpPr>
          <p:cNvPr id="10" name="TextBox 10"/>
          <p:cNvSpPr txBox="1"/>
          <p:nvPr/>
        </p:nvSpPr>
        <p:spPr>
          <a:xfrm>
            <a:off x="689332" y="2545369"/>
            <a:ext cx="16909336" cy="6342029"/>
          </a:xfrm>
          <a:prstGeom prst="rect">
            <a:avLst/>
          </a:prstGeom>
        </p:spPr>
        <p:txBody>
          <a:bodyPr lIns="0" tIns="0" rIns="0" bIns="0" rtlCol="0" anchor="t">
            <a:spAutoFit/>
          </a:bodyPr>
          <a:lstStyle/>
          <a:p>
            <a:pPr>
              <a:lnSpc>
                <a:spcPts val="4092"/>
              </a:lnSpc>
            </a:pPr>
            <a:r>
              <a:rPr lang="en-US" sz="3410">
                <a:solidFill>
                  <a:srgbClr val="FFFFFF"/>
                </a:solidFill>
                <a:latin typeface="Mont"/>
              </a:rPr>
              <a:t>INSERT INTO Office (OfficeNumber, Location, City, Zipcode, PhoneNumber)</a:t>
            </a:r>
          </a:p>
          <a:p>
            <a:pPr>
              <a:lnSpc>
                <a:spcPts val="4092"/>
              </a:lnSpc>
            </a:pPr>
            <a:r>
              <a:rPr lang="en-US" sz="3410">
                <a:solidFill>
                  <a:srgbClr val="FFFFFF"/>
                </a:solidFill>
                <a:latin typeface="Mont"/>
              </a:rPr>
              <a:t>VALUES</a:t>
            </a:r>
          </a:p>
          <a:p>
            <a:pPr>
              <a:lnSpc>
                <a:spcPts val="4092"/>
              </a:lnSpc>
            </a:pPr>
            <a:r>
              <a:rPr lang="en-US" sz="3410">
                <a:solidFill>
                  <a:srgbClr val="FFFFFF"/>
                </a:solidFill>
                <a:latin typeface="Mont"/>
              </a:rPr>
              <a:t>(1, 'Main Office', 'Cityscape', 89923, '787-878-3333'),</a:t>
            </a:r>
          </a:p>
          <a:p>
            <a:pPr>
              <a:lnSpc>
                <a:spcPts val="4092"/>
              </a:lnSpc>
            </a:pPr>
            <a:r>
              <a:rPr lang="en-US" sz="3410">
                <a:solidFill>
                  <a:srgbClr val="FFFFFF"/>
                </a:solidFill>
                <a:latin typeface="Mont"/>
              </a:rPr>
              <a:t>(2, 'Branch Office', 'Markshire', 67890, '987-654-3210'),</a:t>
            </a:r>
          </a:p>
          <a:p>
            <a:pPr>
              <a:lnSpc>
                <a:spcPts val="4092"/>
              </a:lnSpc>
            </a:pPr>
            <a:r>
              <a:rPr lang="en-US" sz="3410">
                <a:solidFill>
                  <a:srgbClr val="FFFFFF"/>
                </a:solidFill>
                <a:latin typeface="Mont"/>
              </a:rPr>
              <a:t>(3, 'Another Branch Office', 'Mark', 67990, '917-654-3211'),</a:t>
            </a:r>
          </a:p>
          <a:p>
            <a:pPr>
              <a:lnSpc>
                <a:spcPts val="4092"/>
              </a:lnSpc>
            </a:pPr>
            <a:r>
              <a:rPr lang="en-US" sz="3410">
                <a:solidFill>
                  <a:srgbClr val="FFFFFF"/>
                </a:solidFill>
                <a:latin typeface="Mont"/>
              </a:rPr>
              <a:t>(4, 'Main Office', 'Cityscape', 45039, '990-989-2343'),</a:t>
            </a:r>
          </a:p>
          <a:p>
            <a:pPr>
              <a:lnSpc>
                <a:spcPts val="4092"/>
              </a:lnSpc>
            </a:pPr>
            <a:r>
              <a:rPr lang="en-US" sz="3410">
                <a:solidFill>
                  <a:srgbClr val="FFFFFF"/>
                </a:solidFill>
                <a:latin typeface="Mont"/>
              </a:rPr>
              <a:t>(5, 'Main Office', 'New City', 76767, '982-233-2433'),</a:t>
            </a:r>
          </a:p>
          <a:p>
            <a:pPr>
              <a:lnSpc>
                <a:spcPts val="4092"/>
              </a:lnSpc>
            </a:pPr>
            <a:r>
              <a:rPr lang="en-US" sz="3410">
                <a:solidFill>
                  <a:srgbClr val="FFFFFF"/>
                </a:solidFill>
                <a:latin typeface="Mont"/>
              </a:rPr>
              <a:t>(6, 'Branch Office', 'Marskhire', 78278,'565-959-9633'),</a:t>
            </a:r>
          </a:p>
          <a:p>
            <a:pPr>
              <a:lnSpc>
                <a:spcPts val="4092"/>
              </a:lnSpc>
            </a:pPr>
            <a:r>
              <a:rPr lang="en-US" sz="3410">
                <a:solidFill>
                  <a:srgbClr val="FFFFFF"/>
                </a:solidFill>
                <a:latin typeface="Mont"/>
              </a:rPr>
              <a:t>(7, 'Tech Park Office', 'Tech City', 76543, '777-777-7777'),</a:t>
            </a:r>
          </a:p>
          <a:p>
            <a:pPr>
              <a:lnSpc>
                <a:spcPts val="4092"/>
              </a:lnSpc>
            </a:pPr>
            <a:r>
              <a:rPr lang="en-US" sz="3410">
                <a:solidFill>
                  <a:srgbClr val="FFFFFF"/>
                </a:solidFill>
                <a:latin typeface="Mont"/>
              </a:rPr>
              <a:t>(8, 'Industrial Office', 'Industry Town', 87654, '888-888-8888'),</a:t>
            </a:r>
          </a:p>
          <a:p>
            <a:pPr>
              <a:lnSpc>
                <a:spcPts val="4092"/>
              </a:lnSpc>
            </a:pPr>
            <a:r>
              <a:rPr lang="en-US" sz="3410">
                <a:solidFill>
                  <a:srgbClr val="FFFFFF"/>
                </a:solidFill>
                <a:latin typeface="Mont"/>
              </a:rPr>
              <a:t>(9, 'Rural Office', 'Countryside', 34567, '999-999-9999'),</a:t>
            </a:r>
          </a:p>
          <a:p>
            <a:pPr>
              <a:lnSpc>
                <a:spcPts val="4092"/>
              </a:lnSpc>
            </a:pPr>
            <a:r>
              <a:rPr lang="en-US" sz="3410">
                <a:solidFill>
                  <a:srgbClr val="FFFFFF"/>
                </a:solidFill>
                <a:latin typeface="Mont"/>
              </a:rPr>
              <a:t>(10, 'Harbor Office', 'Harbor City', 23456, '000-000-0000');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TextBox 9"/>
          <p:cNvSpPr txBox="1"/>
          <p:nvPr/>
        </p:nvSpPr>
        <p:spPr>
          <a:xfrm>
            <a:off x="8810790" y="809625"/>
            <a:ext cx="8448510" cy="3133725"/>
          </a:xfrm>
          <a:prstGeom prst="rect">
            <a:avLst/>
          </a:prstGeom>
        </p:spPr>
        <p:txBody>
          <a:bodyPr lIns="0" tIns="0" rIns="0" bIns="0" rtlCol="0" anchor="t">
            <a:spAutoFit/>
          </a:bodyPr>
          <a:lstStyle/>
          <a:p>
            <a:pPr>
              <a:lnSpc>
                <a:spcPts val="7679"/>
              </a:lnSpc>
            </a:pPr>
            <a:r>
              <a:rPr lang="en-US" sz="6399">
                <a:solidFill>
                  <a:srgbClr val="FFFFFF"/>
                </a:solidFill>
                <a:latin typeface="Mont Bold"/>
              </a:rPr>
              <a:t>Overview of Smooth Drive College of Motoring</a:t>
            </a:r>
          </a:p>
        </p:txBody>
      </p:sp>
      <p:sp>
        <p:nvSpPr>
          <p:cNvPr id="10" name="TextBox 10"/>
          <p:cNvSpPr txBox="1"/>
          <p:nvPr/>
        </p:nvSpPr>
        <p:spPr>
          <a:xfrm>
            <a:off x="8758835" y="4151143"/>
            <a:ext cx="8448510" cy="1506707"/>
          </a:xfrm>
          <a:prstGeom prst="rect">
            <a:avLst/>
          </a:prstGeom>
        </p:spPr>
        <p:txBody>
          <a:bodyPr lIns="0" tIns="0" rIns="0" bIns="0" rtlCol="0" anchor="t">
            <a:spAutoFit/>
          </a:bodyPr>
          <a:lstStyle/>
          <a:p>
            <a:pPr marL="799668" lvl="1" indent="-399834">
              <a:lnSpc>
                <a:spcPts val="5555"/>
              </a:lnSpc>
              <a:buFont typeface="Arial"/>
              <a:buChar char="•"/>
            </a:pPr>
            <a:r>
              <a:rPr lang="en-US" sz="3703">
                <a:solidFill>
                  <a:srgbClr val="FFFFFF"/>
                </a:solidFill>
                <a:latin typeface="Mont"/>
              </a:rPr>
              <a:t>Multiple offices in strategic cities</a:t>
            </a:r>
          </a:p>
        </p:txBody>
      </p:sp>
      <p:sp>
        <p:nvSpPr>
          <p:cNvPr id="11" name="Freeform 11"/>
          <p:cNvSpPr/>
          <p:nvPr/>
        </p:nvSpPr>
        <p:spPr>
          <a:xfrm>
            <a:off x="20262" y="1028700"/>
            <a:ext cx="7904554" cy="9258300"/>
          </a:xfrm>
          <a:custGeom>
            <a:avLst/>
            <a:gdLst/>
            <a:ahLst/>
            <a:cxnLst/>
            <a:rect l="l" t="t" r="r" b="b"/>
            <a:pathLst>
              <a:path w="7904554" h="9258300">
                <a:moveTo>
                  <a:pt x="0" y="0"/>
                </a:moveTo>
                <a:lnTo>
                  <a:pt x="7904554" y="0"/>
                </a:lnTo>
                <a:lnTo>
                  <a:pt x="7904554" y="9258300"/>
                </a:lnTo>
                <a:lnTo>
                  <a:pt x="0" y="9258300"/>
                </a:lnTo>
                <a:lnTo>
                  <a:pt x="0" y="0"/>
                </a:lnTo>
                <a:close/>
              </a:path>
            </a:pathLst>
          </a:custGeom>
          <a:blipFill>
            <a:blip r:embed="rId2"/>
            <a:stretch>
              <a:fillRect l="-37844" r="-37844"/>
            </a:stretch>
          </a:blipFill>
        </p:spPr>
        <p:txBody>
          <a:bodyPr/>
          <a:lstStyle/>
          <a:p>
            <a:endParaRPr lang="en-AE"/>
          </a:p>
        </p:txBody>
      </p:sp>
      <p:grpSp>
        <p:nvGrpSpPr>
          <p:cNvPr id="12" name="Group 12"/>
          <p:cNvGrpSpPr/>
          <p:nvPr/>
        </p:nvGrpSpPr>
        <p:grpSpPr>
          <a:xfrm>
            <a:off x="5499265" y="8069991"/>
            <a:ext cx="2425550" cy="1941650"/>
            <a:chOff x="0" y="0"/>
            <a:chExt cx="638828" cy="511381"/>
          </a:xfrm>
        </p:grpSpPr>
        <p:sp>
          <p:nvSpPr>
            <p:cNvPr id="13" name="Freeform 13"/>
            <p:cNvSpPr/>
            <p:nvPr/>
          </p:nvSpPr>
          <p:spPr>
            <a:xfrm>
              <a:off x="0" y="0"/>
              <a:ext cx="638828" cy="511381"/>
            </a:xfrm>
            <a:custGeom>
              <a:avLst/>
              <a:gdLst/>
              <a:ahLst/>
              <a:cxnLst/>
              <a:rect l="l" t="t" r="r" b="b"/>
              <a:pathLst>
                <a:path w="638828" h="511381">
                  <a:moveTo>
                    <a:pt x="0" y="0"/>
                  </a:moveTo>
                  <a:lnTo>
                    <a:pt x="638828" y="0"/>
                  </a:lnTo>
                  <a:lnTo>
                    <a:pt x="638828" y="511381"/>
                  </a:lnTo>
                  <a:lnTo>
                    <a:pt x="0" y="511381"/>
                  </a:lnTo>
                  <a:close/>
                </a:path>
              </a:pathLst>
            </a:custGeom>
            <a:solidFill>
              <a:srgbClr val="58C1D7"/>
            </a:solidFill>
          </p:spPr>
          <p:txBody>
            <a:bodyPr/>
            <a:lstStyle/>
            <a:p>
              <a:endParaRPr lang="en-AE"/>
            </a:p>
          </p:txBody>
        </p:sp>
        <p:sp>
          <p:nvSpPr>
            <p:cNvPr id="14" name="TextBox 14"/>
            <p:cNvSpPr txBox="1"/>
            <p:nvPr/>
          </p:nvSpPr>
          <p:spPr>
            <a:xfrm>
              <a:off x="0" y="-76200"/>
              <a:ext cx="638828" cy="587581"/>
            </a:xfrm>
            <a:prstGeom prst="rect">
              <a:avLst/>
            </a:prstGeom>
          </p:spPr>
          <p:txBody>
            <a:bodyPr lIns="50800" tIns="50800" rIns="50800" bIns="50800" rtlCol="0" anchor="ctr"/>
            <a:lstStyle/>
            <a:p>
              <a:pPr algn="ctr">
                <a:lnSpc>
                  <a:spcPts val="2691"/>
                </a:lnSpc>
              </a:pPr>
              <a:endParaRPr/>
            </a:p>
          </p:txBody>
        </p:sp>
      </p:grpSp>
      <p:grpSp>
        <p:nvGrpSpPr>
          <p:cNvPr id="15" name="Group 15"/>
          <p:cNvGrpSpPr/>
          <p:nvPr/>
        </p:nvGrpSpPr>
        <p:grpSpPr>
          <a:xfrm>
            <a:off x="7872861" y="8069991"/>
            <a:ext cx="5851586" cy="1941650"/>
            <a:chOff x="0" y="0"/>
            <a:chExt cx="1541158" cy="511381"/>
          </a:xfrm>
        </p:grpSpPr>
        <p:sp>
          <p:nvSpPr>
            <p:cNvPr id="16" name="Freeform 16"/>
            <p:cNvSpPr/>
            <p:nvPr/>
          </p:nvSpPr>
          <p:spPr>
            <a:xfrm>
              <a:off x="0" y="0"/>
              <a:ext cx="1541158" cy="511381"/>
            </a:xfrm>
            <a:custGeom>
              <a:avLst/>
              <a:gdLst/>
              <a:ahLst/>
              <a:cxnLst/>
              <a:rect l="l" t="t" r="r" b="b"/>
              <a:pathLst>
                <a:path w="1541158" h="511381">
                  <a:moveTo>
                    <a:pt x="0" y="0"/>
                  </a:moveTo>
                  <a:lnTo>
                    <a:pt x="1541158" y="0"/>
                  </a:lnTo>
                  <a:lnTo>
                    <a:pt x="1541158" y="511381"/>
                  </a:lnTo>
                  <a:lnTo>
                    <a:pt x="0" y="511381"/>
                  </a:lnTo>
                  <a:close/>
                </a:path>
              </a:pathLst>
            </a:custGeom>
            <a:solidFill>
              <a:srgbClr val="524CA9"/>
            </a:solidFill>
          </p:spPr>
          <p:txBody>
            <a:bodyPr/>
            <a:lstStyle/>
            <a:p>
              <a:endParaRPr lang="en-AE"/>
            </a:p>
          </p:txBody>
        </p:sp>
        <p:sp>
          <p:nvSpPr>
            <p:cNvPr id="17" name="TextBox 17"/>
            <p:cNvSpPr txBox="1"/>
            <p:nvPr/>
          </p:nvSpPr>
          <p:spPr>
            <a:xfrm>
              <a:off x="0" y="-76200"/>
              <a:ext cx="1541158" cy="587581"/>
            </a:xfrm>
            <a:prstGeom prst="rect">
              <a:avLst/>
            </a:prstGeom>
          </p:spPr>
          <p:txBody>
            <a:bodyPr lIns="50800" tIns="50800" rIns="50800" bIns="50800" rtlCol="0" anchor="ctr"/>
            <a:lstStyle/>
            <a:p>
              <a:pPr algn="ctr">
                <a:lnSpc>
                  <a:spcPts val="2691"/>
                </a:lnSpc>
              </a:pPr>
              <a:endParaRPr/>
            </a:p>
          </p:txBody>
        </p:sp>
      </p:grpSp>
      <p:sp>
        <p:nvSpPr>
          <p:cNvPr id="18" name="TextBox 18"/>
          <p:cNvSpPr txBox="1"/>
          <p:nvPr/>
        </p:nvSpPr>
        <p:spPr>
          <a:xfrm>
            <a:off x="8758835" y="8315011"/>
            <a:ext cx="4224255" cy="1071776"/>
          </a:xfrm>
          <a:prstGeom prst="rect">
            <a:avLst/>
          </a:prstGeom>
        </p:spPr>
        <p:txBody>
          <a:bodyPr lIns="0" tIns="0" rIns="0" bIns="0" rtlCol="0" anchor="t">
            <a:spAutoFit/>
          </a:bodyPr>
          <a:lstStyle/>
          <a:p>
            <a:pPr>
              <a:lnSpc>
                <a:spcPts val="7455"/>
              </a:lnSpc>
            </a:pPr>
            <a:r>
              <a:rPr lang="en-US" sz="4970">
                <a:solidFill>
                  <a:srgbClr val="FFFFFF"/>
                </a:solidFill>
                <a:latin typeface="Mont"/>
              </a:rPr>
              <a:t>Established </a:t>
            </a:r>
          </a:p>
        </p:txBody>
      </p:sp>
      <p:sp>
        <p:nvSpPr>
          <p:cNvPr id="19" name="TextBox 19"/>
          <p:cNvSpPr txBox="1"/>
          <p:nvPr/>
        </p:nvSpPr>
        <p:spPr>
          <a:xfrm>
            <a:off x="5807056" y="8335966"/>
            <a:ext cx="1706059" cy="1190625"/>
          </a:xfrm>
          <a:prstGeom prst="rect">
            <a:avLst/>
          </a:prstGeom>
        </p:spPr>
        <p:txBody>
          <a:bodyPr lIns="0" tIns="0" rIns="0" bIns="0" rtlCol="0" anchor="t">
            <a:spAutoFit/>
          </a:bodyPr>
          <a:lstStyle/>
          <a:p>
            <a:pPr algn="ctr">
              <a:lnSpc>
                <a:spcPts val="7679"/>
              </a:lnSpc>
              <a:spcBef>
                <a:spcPct val="0"/>
              </a:spcBef>
            </a:pPr>
            <a:r>
              <a:rPr lang="en-US" sz="6399">
                <a:solidFill>
                  <a:srgbClr val="0F173C"/>
                </a:solidFill>
                <a:latin typeface="Mont Bold"/>
              </a:rPr>
              <a:t>1992</a:t>
            </a:r>
          </a:p>
        </p:txBody>
      </p:sp>
      <p:sp>
        <p:nvSpPr>
          <p:cNvPr id="20" name="TextBox 20"/>
          <p:cNvSpPr txBox="1"/>
          <p:nvPr/>
        </p:nvSpPr>
        <p:spPr>
          <a:xfrm>
            <a:off x="8810790" y="5639079"/>
            <a:ext cx="8448510" cy="2211557"/>
          </a:xfrm>
          <a:prstGeom prst="rect">
            <a:avLst/>
          </a:prstGeom>
        </p:spPr>
        <p:txBody>
          <a:bodyPr lIns="0" tIns="0" rIns="0" bIns="0" rtlCol="0" anchor="t">
            <a:spAutoFit/>
          </a:bodyPr>
          <a:lstStyle/>
          <a:p>
            <a:pPr marL="799668" lvl="1" indent="-399834">
              <a:lnSpc>
                <a:spcPts val="5555"/>
              </a:lnSpc>
              <a:buFont typeface="Arial"/>
              <a:buChar char="•"/>
            </a:pPr>
            <a:r>
              <a:rPr lang="en-US" sz="3703">
                <a:solidFill>
                  <a:srgbClr val="FFFFFF"/>
                </a:solidFill>
                <a:latin typeface="Mont"/>
              </a:rPr>
              <a:t>Management challenges due to growth and communication issues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TextBox 9"/>
          <p:cNvSpPr txBox="1"/>
          <p:nvPr/>
        </p:nvSpPr>
        <p:spPr>
          <a:xfrm>
            <a:off x="4334499" y="162119"/>
            <a:ext cx="9619002" cy="987450"/>
          </a:xfrm>
          <a:prstGeom prst="rect">
            <a:avLst/>
          </a:prstGeom>
        </p:spPr>
        <p:txBody>
          <a:bodyPr lIns="0" tIns="0" rIns="0" bIns="0" rtlCol="0" anchor="t">
            <a:spAutoFit/>
          </a:bodyPr>
          <a:lstStyle/>
          <a:p>
            <a:pPr algn="ctr">
              <a:lnSpc>
                <a:spcPts val="7679"/>
              </a:lnSpc>
            </a:pPr>
            <a:r>
              <a:rPr lang="en-US" sz="6399" dirty="0">
                <a:solidFill>
                  <a:srgbClr val="FFFFFF"/>
                </a:solidFill>
                <a:latin typeface="Mont"/>
              </a:rPr>
              <a:t>Non Routine Requests</a:t>
            </a:r>
          </a:p>
        </p:txBody>
      </p:sp>
      <p:pic>
        <p:nvPicPr>
          <p:cNvPr id="12" name="Picture 11">
            <a:extLst>
              <a:ext uri="{FF2B5EF4-FFF2-40B4-BE49-F238E27FC236}">
                <a16:creationId xmlns:a16="http://schemas.microsoft.com/office/drawing/2014/main" id="{66473F10-160A-02E8-6208-12606932ECAE}"/>
              </a:ext>
            </a:extLst>
          </p:cNvPr>
          <p:cNvPicPr>
            <a:picLocks noChangeAspect="1"/>
          </p:cNvPicPr>
          <p:nvPr/>
        </p:nvPicPr>
        <p:blipFill>
          <a:blip r:embed="rId2"/>
          <a:stretch>
            <a:fillRect/>
          </a:stretch>
        </p:blipFill>
        <p:spPr>
          <a:xfrm>
            <a:off x="876714" y="1996402"/>
            <a:ext cx="7665241" cy="2437798"/>
          </a:xfrm>
          <a:prstGeom prst="rect">
            <a:avLst/>
          </a:prstGeom>
        </p:spPr>
      </p:pic>
      <p:pic>
        <p:nvPicPr>
          <p:cNvPr id="14" name="Picture 13">
            <a:extLst>
              <a:ext uri="{FF2B5EF4-FFF2-40B4-BE49-F238E27FC236}">
                <a16:creationId xmlns:a16="http://schemas.microsoft.com/office/drawing/2014/main" id="{24CDFBE9-38F0-6418-E101-47602CAF4105}"/>
              </a:ext>
            </a:extLst>
          </p:cNvPr>
          <p:cNvPicPr>
            <a:picLocks noChangeAspect="1"/>
          </p:cNvPicPr>
          <p:nvPr/>
        </p:nvPicPr>
        <p:blipFill>
          <a:blip r:embed="rId3"/>
          <a:stretch>
            <a:fillRect/>
          </a:stretch>
        </p:blipFill>
        <p:spPr>
          <a:xfrm>
            <a:off x="9036607" y="2064668"/>
            <a:ext cx="8488485" cy="2255243"/>
          </a:xfrm>
          <a:prstGeom prst="rect">
            <a:avLst/>
          </a:prstGeom>
        </p:spPr>
      </p:pic>
      <p:pic>
        <p:nvPicPr>
          <p:cNvPr id="16" name="Picture 15">
            <a:extLst>
              <a:ext uri="{FF2B5EF4-FFF2-40B4-BE49-F238E27FC236}">
                <a16:creationId xmlns:a16="http://schemas.microsoft.com/office/drawing/2014/main" id="{63B583BA-43F1-13C7-666C-6D81D8DB34BC}"/>
              </a:ext>
            </a:extLst>
          </p:cNvPr>
          <p:cNvPicPr>
            <a:picLocks noChangeAspect="1"/>
          </p:cNvPicPr>
          <p:nvPr/>
        </p:nvPicPr>
        <p:blipFill>
          <a:blip r:embed="rId4"/>
          <a:stretch>
            <a:fillRect/>
          </a:stretch>
        </p:blipFill>
        <p:spPr>
          <a:xfrm>
            <a:off x="877939" y="4876383"/>
            <a:ext cx="8375015" cy="2437798"/>
          </a:xfrm>
          <a:prstGeom prst="rect">
            <a:avLst/>
          </a:prstGeom>
        </p:spPr>
      </p:pic>
      <p:pic>
        <p:nvPicPr>
          <p:cNvPr id="18" name="Picture 17">
            <a:extLst>
              <a:ext uri="{FF2B5EF4-FFF2-40B4-BE49-F238E27FC236}">
                <a16:creationId xmlns:a16="http://schemas.microsoft.com/office/drawing/2014/main" id="{CD87E4ED-9CAE-6377-30C0-2A344513610E}"/>
              </a:ext>
            </a:extLst>
          </p:cNvPr>
          <p:cNvPicPr>
            <a:picLocks noChangeAspect="1"/>
          </p:cNvPicPr>
          <p:nvPr/>
        </p:nvPicPr>
        <p:blipFill>
          <a:blip r:embed="rId5"/>
          <a:stretch>
            <a:fillRect/>
          </a:stretch>
        </p:blipFill>
        <p:spPr>
          <a:xfrm>
            <a:off x="10207082" y="4694243"/>
            <a:ext cx="7286634" cy="2696170"/>
          </a:xfrm>
          <a:prstGeom prst="rect">
            <a:avLst/>
          </a:prstGeom>
        </p:spPr>
      </p:pic>
      <p:pic>
        <p:nvPicPr>
          <p:cNvPr id="20" name="Picture 19">
            <a:extLst>
              <a:ext uri="{FF2B5EF4-FFF2-40B4-BE49-F238E27FC236}">
                <a16:creationId xmlns:a16="http://schemas.microsoft.com/office/drawing/2014/main" id="{2B7FBE31-B6A9-47DD-C328-B67BF66D8490}"/>
              </a:ext>
            </a:extLst>
          </p:cNvPr>
          <p:cNvPicPr>
            <a:picLocks noChangeAspect="1"/>
          </p:cNvPicPr>
          <p:nvPr/>
        </p:nvPicPr>
        <p:blipFill>
          <a:blip r:embed="rId6"/>
          <a:stretch>
            <a:fillRect/>
          </a:stretch>
        </p:blipFill>
        <p:spPr>
          <a:xfrm>
            <a:off x="894643" y="7727116"/>
            <a:ext cx="4541914" cy="1691787"/>
          </a:xfrm>
          <a:prstGeom prst="rect">
            <a:avLst/>
          </a:prstGeom>
        </p:spPr>
      </p:pic>
      <p:pic>
        <p:nvPicPr>
          <p:cNvPr id="22" name="Picture 21">
            <a:extLst>
              <a:ext uri="{FF2B5EF4-FFF2-40B4-BE49-F238E27FC236}">
                <a16:creationId xmlns:a16="http://schemas.microsoft.com/office/drawing/2014/main" id="{EEF45F9F-1BC2-5C5F-0673-660073386091}"/>
              </a:ext>
            </a:extLst>
          </p:cNvPr>
          <p:cNvPicPr>
            <a:picLocks noChangeAspect="1"/>
          </p:cNvPicPr>
          <p:nvPr/>
        </p:nvPicPr>
        <p:blipFill>
          <a:blip r:embed="rId7"/>
          <a:stretch>
            <a:fillRect/>
          </a:stretch>
        </p:blipFill>
        <p:spPr>
          <a:xfrm>
            <a:off x="6705600" y="7738690"/>
            <a:ext cx="4478559" cy="1668637"/>
          </a:xfrm>
          <a:prstGeom prst="rect">
            <a:avLst/>
          </a:prstGeom>
        </p:spPr>
      </p:pic>
      <p:pic>
        <p:nvPicPr>
          <p:cNvPr id="24" name="Picture 23">
            <a:extLst>
              <a:ext uri="{FF2B5EF4-FFF2-40B4-BE49-F238E27FC236}">
                <a16:creationId xmlns:a16="http://schemas.microsoft.com/office/drawing/2014/main" id="{A6ACE255-C6F0-F520-3FE9-8DEF47CAAAAC}"/>
              </a:ext>
            </a:extLst>
          </p:cNvPr>
          <p:cNvPicPr>
            <a:picLocks noChangeAspect="1"/>
          </p:cNvPicPr>
          <p:nvPr/>
        </p:nvPicPr>
        <p:blipFill>
          <a:blip r:embed="rId8"/>
          <a:stretch>
            <a:fillRect/>
          </a:stretch>
        </p:blipFill>
        <p:spPr>
          <a:xfrm>
            <a:off x="12167915" y="7764745"/>
            <a:ext cx="5225442" cy="1654158"/>
          </a:xfrm>
          <a:prstGeom prst="rect">
            <a:avLst/>
          </a:prstGeom>
        </p:spPr>
      </p:pic>
    </p:spTree>
    <p:extLst>
      <p:ext uri="{BB962C8B-B14F-4D97-AF65-F5344CB8AC3E}">
        <p14:creationId xmlns:p14="http://schemas.microsoft.com/office/powerpoint/2010/main" val="1149062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531845" y="1545831"/>
            <a:ext cx="7959993" cy="5601476"/>
          </a:xfrm>
          <a:custGeom>
            <a:avLst/>
            <a:gdLst/>
            <a:ahLst/>
            <a:cxnLst/>
            <a:rect l="l" t="t" r="r" b="b"/>
            <a:pathLst>
              <a:path w="7959993" h="5601476">
                <a:moveTo>
                  <a:pt x="0" y="0"/>
                </a:moveTo>
                <a:lnTo>
                  <a:pt x="7959993" y="0"/>
                </a:lnTo>
                <a:lnTo>
                  <a:pt x="7959993" y="5601477"/>
                </a:lnTo>
                <a:lnTo>
                  <a:pt x="0" y="5601477"/>
                </a:lnTo>
                <a:lnTo>
                  <a:pt x="0" y="0"/>
                </a:lnTo>
                <a:close/>
              </a:path>
            </a:pathLst>
          </a:custGeom>
          <a:blipFill>
            <a:blip r:embed="rId2"/>
            <a:stretch>
              <a:fillRect/>
            </a:stretch>
          </a:blipFill>
        </p:spPr>
        <p:txBody>
          <a:bodyPr/>
          <a:lstStyle/>
          <a:p>
            <a:endParaRPr lang="en-AE"/>
          </a:p>
        </p:txBody>
      </p:sp>
      <p:sp>
        <p:nvSpPr>
          <p:cNvPr id="10" name="Freeform 10"/>
          <p:cNvSpPr/>
          <p:nvPr/>
        </p:nvSpPr>
        <p:spPr>
          <a:xfrm>
            <a:off x="9511738" y="5409216"/>
            <a:ext cx="8370164" cy="4511799"/>
          </a:xfrm>
          <a:custGeom>
            <a:avLst/>
            <a:gdLst/>
            <a:ahLst/>
            <a:cxnLst/>
            <a:rect l="l" t="t" r="r" b="b"/>
            <a:pathLst>
              <a:path w="8370164" h="4511799">
                <a:moveTo>
                  <a:pt x="0" y="0"/>
                </a:moveTo>
                <a:lnTo>
                  <a:pt x="8370164" y="0"/>
                </a:lnTo>
                <a:lnTo>
                  <a:pt x="8370164" y="4511799"/>
                </a:lnTo>
                <a:lnTo>
                  <a:pt x="0" y="4511799"/>
                </a:lnTo>
                <a:lnTo>
                  <a:pt x="0" y="0"/>
                </a:lnTo>
                <a:close/>
              </a:path>
            </a:pathLst>
          </a:custGeom>
          <a:blipFill>
            <a:blip r:embed="rId3"/>
            <a:stretch>
              <a:fillRect/>
            </a:stretch>
          </a:blipFill>
        </p:spPr>
        <p:txBody>
          <a:bodyPr/>
          <a:lstStyle/>
          <a:p>
            <a:endParaRPr lang="en-AE"/>
          </a:p>
        </p:txBody>
      </p:sp>
      <p:sp>
        <p:nvSpPr>
          <p:cNvPr id="11" name="TextBox 11"/>
          <p:cNvSpPr txBox="1"/>
          <p:nvPr/>
        </p:nvSpPr>
        <p:spPr>
          <a:xfrm>
            <a:off x="4334499" y="162119"/>
            <a:ext cx="9619002"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a:rPr>
              <a:t>Normalization</a:t>
            </a:r>
          </a:p>
        </p:txBody>
      </p:sp>
      <p:sp>
        <p:nvSpPr>
          <p:cNvPr id="12" name="TextBox 12"/>
          <p:cNvSpPr txBox="1"/>
          <p:nvPr/>
        </p:nvSpPr>
        <p:spPr>
          <a:xfrm>
            <a:off x="9511738" y="2565394"/>
            <a:ext cx="8310954" cy="1781175"/>
          </a:xfrm>
          <a:prstGeom prst="rect">
            <a:avLst/>
          </a:prstGeom>
        </p:spPr>
        <p:txBody>
          <a:bodyPr lIns="0" tIns="0" rIns="0" bIns="0" rtlCol="0" anchor="t">
            <a:spAutoFit/>
          </a:bodyPr>
          <a:lstStyle/>
          <a:p>
            <a:pPr>
              <a:lnSpc>
                <a:spcPts val="3329"/>
              </a:lnSpc>
            </a:pPr>
            <a:r>
              <a:rPr lang="en-US" sz="2774">
                <a:solidFill>
                  <a:srgbClr val="FFFFFF"/>
                </a:solidFill>
                <a:latin typeface="Mont"/>
              </a:rPr>
              <a:t>Normalization in DBMS acts like a data organizer, getting rid of duplicate information and ensuring that all data is accurate and consistent. </a:t>
            </a:r>
          </a:p>
        </p:txBody>
      </p:sp>
      <p:sp>
        <p:nvSpPr>
          <p:cNvPr id="13" name="TextBox 13"/>
          <p:cNvSpPr txBox="1"/>
          <p:nvPr/>
        </p:nvSpPr>
        <p:spPr>
          <a:xfrm>
            <a:off x="717474" y="7896225"/>
            <a:ext cx="7588735" cy="1362075"/>
          </a:xfrm>
          <a:prstGeom prst="rect">
            <a:avLst/>
          </a:prstGeom>
        </p:spPr>
        <p:txBody>
          <a:bodyPr lIns="0" tIns="0" rIns="0" bIns="0" rtlCol="0" anchor="t">
            <a:spAutoFit/>
          </a:bodyPr>
          <a:lstStyle/>
          <a:p>
            <a:pPr>
              <a:lnSpc>
                <a:spcPts val="3329"/>
              </a:lnSpc>
            </a:pPr>
            <a:r>
              <a:rPr lang="en-US" sz="2774">
                <a:solidFill>
                  <a:srgbClr val="FFFFFF"/>
                </a:solidFill>
                <a:latin typeface="Mont"/>
              </a:rPr>
              <a:t>This creates a more efficient and reliable database, saving space and minimizing errors.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TextBox 9"/>
          <p:cNvSpPr txBox="1"/>
          <p:nvPr/>
        </p:nvSpPr>
        <p:spPr>
          <a:xfrm>
            <a:off x="5631610" y="147725"/>
            <a:ext cx="7024781" cy="880975"/>
          </a:xfrm>
          <a:prstGeom prst="rect">
            <a:avLst/>
          </a:prstGeom>
        </p:spPr>
        <p:txBody>
          <a:bodyPr lIns="0" tIns="0" rIns="0" bIns="0" rtlCol="0" anchor="t">
            <a:spAutoFit/>
          </a:bodyPr>
          <a:lstStyle/>
          <a:p>
            <a:pPr algn="ctr">
              <a:lnSpc>
                <a:spcPts val="5608"/>
              </a:lnSpc>
            </a:pPr>
            <a:r>
              <a:rPr lang="en-US" sz="4673">
                <a:solidFill>
                  <a:srgbClr val="FFFFFF"/>
                </a:solidFill>
                <a:latin typeface="Mont"/>
              </a:rPr>
              <a:t>Levels of Normalization</a:t>
            </a:r>
          </a:p>
        </p:txBody>
      </p:sp>
      <p:sp>
        <p:nvSpPr>
          <p:cNvPr id="10" name="TextBox 10"/>
          <p:cNvSpPr txBox="1"/>
          <p:nvPr/>
        </p:nvSpPr>
        <p:spPr>
          <a:xfrm>
            <a:off x="1028700" y="1405783"/>
            <a:ext cx="15122294" cy="1609725"/>
          </a:xfrm>
          <a:prstGeom prst="rect">
            <a:avLst/>
          </a:prstGeom>
        </p:spPr>
        <p:txBody>
          <a:bodyPr lIns="0" tIns="0" rIns="0" bIns="0" rtlCol="0" anchor="t">
            <a:spAutoFit/>
          </a:bodyPr>
          <a:lstStyle/>
          <a:p>
            <a:pPr>
              <a:lnSpc>
                <a:spcPts val="3033"/>
              </a:lnSpc>
            </a:pPr>
            <a:r>
              <a:rPr lang="en-US" sz="2528">
                <a:solidFill>
                  <a:srgbClr val="FFFFFF"/>
                </a:solidFill>
                <a:latin typeface="Mont"/>
              </a:rPr>
              <a:t>1st Normal Form (1NF) -</a:t>
            </a:r>
          </a:p>
          <a:p>
            <a:pPr marL="545852" lvl="1" indent="-272926">
              <a:lnSpc>
                <a:spcPts val="3033"/>
              </a:lnSpc>
              <a:buFont typeface="Arial"/>
              <a:buChar char="•"/>
            </a:pPr>
            <a:r>
              <a:rPr lang="en-US" sz="2528">
                <a:solidFill>
                  <a:srgbClr val="FFFFFF"/>
                </a:solidFill>
                <a:latin typeface="Mont"/>
              </a:rPr>
              <a:t>Ensures data is organized in simple, flat tables with no repeating groups.</a:t>
            </a:r>
          </a:p>
          <a:p>
            <a:pPr marL="545852" lvl="1" indent="-272926">
              <a:lnSpc>
                <a:spcPts val="3033"/>
              </a:lnSpc>
              <a:buFont typeface="Arial"/>
              <a:buChar char="•"/>
            </a:pPr>
            <a:r>
              <a:rPr lang="en-US" sz="2528">
                <a:solidFill>
                  <a:srgbClr val="FFFFFF"/>
                </a:solidFill>
                <a:latin typeface="Mont"/>
              </a:rPr>
              <a:t>Guarantees each cell in the table contains a single, indivisible value.</a:t>
            </a:r>
          </a:p>
          <a:p>
            <a:pPr marL="545852" lvl="1" indent="-272926">
              <a:lnSpc>
                <a:spcPts val="3033"/>
              </a:lnSpc>
              <a:buFont typeface="Arial"/>
              <a:buChar char="•"/>
            </a:pPr>
            <a:r>
              <a:rPr lang="en-US" sz="2528">
                <a:solidFill>
                  <a:srgbClr val="FFFFFF"/>
                </a:solidFill>
                <a:latin typeface="Mont"/>
              </a:rPr>
              <a:t>Eliminates duplicated data within a table.</a:t>
            </a:r>
          </a:p>
        </p:txBody>
      </p:sp>
      <p:sp>
        <p:nvSpPr>
          <p:cNvPr id="11" name="TextBox 11"/>
          <p:cNvSpPr txBox="1"/>
          <p:nvPr/>
        </p:nvSpPr>
        <p:spPr>
          <a:xfrm>
            <a:off x="1028700" y="3523984"/>
            <a:ext cx="15122294" cy="1990725"/>
          </a:xfrm>
          <a:prstGeom prst="rect">
            <a:avLst/>
          </a:prstGeom>
        </p:spPr>
        <p:txBody>
          <a:bodyPr lIns="0" tIns="0" rIns="0" bIns="0" rtlCol="0" anchor="t">
            <a:spAutoFit/>
          </a:bodyPr>
          <a:lstStyle/>
          <a:p>
            <a:pPr>
              <a:lnSpc>
                <a:spcPts val="3033"/>
              </a:lnSpc>
            </a:pPr>
            <a:r>
              <a:rPr lang="en-US" sz="2528">
                <a:solidFill>
                  <a:srgbClr val="FFFFFF"/>
                </a:solidFill>
                <a:latin typeface="Mont"/>
              </a:rPr>
              <a:t>2nd Normal Form (2NF) -</a:t>
            </a:r>
          </a:p>
          <a:p>
            <a:pPr marL="545852" lvl="1" indent="-272926">
              <a:lnSpc>
                <a:spcPts val="3033"/>
              </a:lnSpc>
              <a:buFont typeface="Arial"/>
              <a:buChar char="•"/>
            </a:pPr>
            <a:r>
              <a:rPr lang="en-US" sz="2528">
                <a:solidFill>
                  <a:srgbClr val="FFFFFF"/>
                </a:solidFill>
                <a:latin typeface="Mont"/>
              </a:rPr>
              <a:t>Satisfies all requirements of the first normal form.</a:t>
            </a:r>
          </a:p>
          <a:p>
            <a:pPr marL="545852" lvl="1" indent="-272926">
              <a:lnSpc>
                <a:spcPts val="3033"/>
              </a:lnSpc>
              <a:buFont typeface="Arial"/>
              <a:buChar char="•"/>
            </a:pPr>
            <a:r>
              <a:rPr lang="en-US" sz="2528">
                <a:solidFill>
                  <a:srgbClr val="FFFFFF"/>
                </a:solidFill>
                <a:latin typeface="Mont"/>
              </a:rPr>
              <a:t> Eliminates situations where non-key attributes depend only on a portion of the primary key.</a:t>
            </a:r>
          </a:p>
          <a:p>
            <a:pPr marL="545852" lvl="1" indent="-272926">
              <a:lnSpc>
                <a:spcPts val="3033"/>
              </a:lnSpc>
              <a:buFont typeface="Arial"/>
              <a:buChar char="•"/>
            </a:pPr>
            <a:r>
              <a:rPr lang="en-US" sz="2528">
                <a:solidFill>
                  <a:srgbClr val="FFFFFF"/>
                </a:solidFill>
                <a:latin typeface="Mont"/>
              </a:rPr>
              <a:t>Ensures updates to the primary key are reflected consistently across the entire table.</a:t>
            </a:r>
          </a:p>
        </p:txBody>
      </p:sp>
      <p:sp>
        <p:nvSpPr>
          <p:cNvPr id="12" name="TextBox 12"/>
          <p:cNvSpPr txBox="1"/>
          <p:nvPr/>
        </p:nvSpPr>
        <p:spPr>
          <a:xfrm>
            <a:off x="1028700" y="6019534"/>
            <a:ext cx="15122294" cy="1609725"/>
          </a:xfrm>
          <a:prstGeom prst="rect">
            <a:avLst/>
          </a:prstGeom>
        </p:spPr>
        <p:txBody>
          <a:bodyPr lIns="0" tIns="0" rIns="0" bIns="0" rtlCol="0" anchor="t">
            <a:spAutoFit/>
          </a:bodyPr>
          <a:lstStyle/>
          <a:p>
            <a:pPr>
              <a:lnSpc>
                <a:spcPts val="3033"/>
              </a:lnSpc>
            </a:pPr>
            <a:r>
              <a:rPr lang="en-US" sz="2528">
                <a:solidFill>
                  <a:srgbClr val="FFFFFF"/>
                </a:solidFill>
                <a:latin typeface="Mont"/>
              </a:rPr>
              <a:t>3rd Normal Form (3NF) -</a:t>
            </a:r>
          </a:p>
          <a:p>
            <a:pPr marL="545852" lvl="1" indent="-272926">
              <a:lnSpc>
                <a:spcPts val="3033"/>
              </a:lnSpc>
              <a:buFont typeface="Arial"/>
              <a:buChar char="•"/>
            </a:pPr>
            <a:r>
              <a:rPr lang="en-US" sz="2528">
                <a:solidFill>
                  <a:srgbClr val="FFFFFF"/>
                </a:solidFill>
                <a:latin typeface="Mont"/>
              </a:rPr>
              <a:t>Meets all conditions of the second normal form.</a:t>
            </a:r>
          </a:p>
          <a:p>
            <a:pPr marL="545852" lvl="1" indent="-272926">
              <a:lnSpc>
                <a:spcPts val="3033"/>
              </a:lnSpc>
              <a:buFont typeface="Arial"/>
              <a:buChar char="•"/>
            </a:pPr>
            <a:r>
              <a:rPr lang="en-US" sz="2528">
                <a:solidFill>
                  <a:srgbClr val="FFFFFF"/>
                </a:solidFill>
                <a:latin typeface="Mont"/>
              </a:rPr>
              <a:t>Eliminates instances where non-key attributes rely on other non-key attributes.</a:t>
            </a:r>
          </a:p>
          <a:p>
            <a:pPr marL="545852" lvl="1" indent="-272926">
              <a:lnSpc>
                <a:spcPts val="3033"/>
              </a:lnSpc>
              <a:buFont typeface="Arial"/>
              <a:buChar char="•"/>
            </a:pPr>
            <a:r>
              <a:rPr lang="en-US" sz="2528">
                <a:solidFill>
                  <a:srgbClr val="FFFFFF"/>
                </a:solidFill>
                <a:latin typeface="Mont"/>
              </a:rPr>
              <a:t>Minimizes data duplication and optimizes data access and manipulation.</a:t>
            </a:r>
          </a:p>
        </p:txBody>
      </p:sp>
      <p:sp>
        <p:nvSpPr>
          <p:cNvPr id="13" name="TextBox 13"/>
          <p:cNvSpPr txBox="1"/>
          <p:nvPr/>
        </p:nvSpPr>
        <p:spPr>
          <a:xfrm>
            <a:off x="1028700" y="8111383"/>
            <a:ext cx="15122294" cy="1609725"/>
          </a:xfrm>
          <a:prstGeom prst="rect">
            <a:avLst/>
          </a:prstGeom>
        </p:spPr>
        <p:txBody>
          <a:bodyPr lIns="0" tIns="0" rIns="0" bIns="0" rtlCol="0" anchor="t">
            <a:spAutoFit/>
          </a:bodyPr>
          <a:lstStyle/>
          <a:p>
            <a:pPr>
              <a:lnSpc>
                <a:spcPts val="3033"/>
              </a:lnSpc>
            </a:pPr>
            <a:r>
              <a:rPr lang="en-US" sz="2528">
                <a:solidFill>
                  <a:srgbClr val="FFFFFF"/>
                </a:solidFill>
                <a:latin typeface="Mont"/>
              </a:rPr>
              <a:t>Boyce-Codd Normal Form (BCNF) - </a:t>
            </a:r>
          </a:p>
          <a:p>
            <a:pPr marL="545852" lvl="1" indent="-272926">
              <a:lnSpc>
                <a:spcPts val="3033"/>
              </a:lnSpc>
              <a:buFont typeface="Arial"/>
              <a:buChar char="•"/>
            </a:pPr>
            <a:r>
              <a:rPr lang="en-US" sz="2528">
                <a:solidFill>
                  <a:srgbClr val="FFFFFF"/>
                </a:solidFill>
                <a:latin typeface="Mont"/>
              </a:rPr>
              <a:t>Imposes even stricter rules than the third normal form.</a:t>
            </a:r>
          </a:p>
          <a:p>
            <a:pPr marL="545852" lvl="1" indent="-272926">
              <a:lnSpc>
                <a:spcPts val="3033"/>
              </a:lnSpc>
              <a:buFont typeface="Arial"/>
              <a:buChar char="•"/>
            </a:pPr>
            <a:r>
              <a:rPr lang="en-US" sz="2528">
                <a:solidFill>
                  <a:srgbClr val="FFFFFF"/>
                </a:solidFill>
                <a:latin typeface="Mont"/>
              </a:rPr>
              <a:t>Eliminates all dependencies except for those based on the primary key.</a:t>
            </a:r>
          </a:p>
          <a:p>
            <a:pPr marL="545852" lvl="1" indent="-272926">
              <a:lnSpc>
                <a:spcPts val="3033"/>
              </a:lnSpc>
              <a:buFont typeface="Arial"/>
              <a:buChar char="•"/>
            </a:pPr>
            <a:r>
              <a:rPr lang="en-US" sz="2528">
                <a:solidFill>
                  <a:srgbClr val="FFFFFF"/>
                </a:solidFill>
                <a:latin typeface="Mont"/>
              </a:rPr>
              <a:t>Requires a more complex structure but offers maximum data integrity and efficiency.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677445" y="1352744"/>
            <a:ext cx="9373907" cy="8648086"/>
          </a:xfrm>
          <a:custGeom>
            <a:avLst/>
            <a:gdLst/>
            <a:ahLst/>
            <a:cxnLst/>
            <a:rect l="l" t="t" r="r" b="b"/>
            <a:pathLst>
              <a:path w="9373907" h="8648086">
                <a:moveTo>
                  <a:pt x="0" y="0"/>
                </a:moveTo>
                <a:lnTo>
                  <a:pt x="9373907" y="0"/>
                </a:lnTo>
                <a:lnTo>
                  <a:pt x="9373907" y="8648086"/>
                </a:lnTo>
                <a:lnTo>
                  <a:pt x="0" y="8648086"/>
                </a:lnTo>
                <a:lnTo>
                  <a:pt x="0" y="0"/>
                </a:lnTo>
                <a:close/>
              </a:path>
            </a:pathLst>
          </a:custGeom>
          <a:blipFill>
            <a:blip r:embed="rId2"/>
            <a:stretch>
              <a:fillRect/>
            </a:stretch>
          </a:blipFill>
        </p:spPr>
        <p:txBody>
          <a:bodyPr/>
          <a:lstStyle/>
          <a:p>
            <a:endParaRPr lang="en-AE"/>
          </a:p>
        </p:txBody>
      </p:sp>
      <p:sp>
        <p:nvSpPr>
          <p:cNvPr id="10" name="TextBox 10"/>
          <p:cNvSpPr txBox="1"/>
          <p:nvPr/>
        </p:nvSpPr>
        <p:spPr>
          <a:xfrm>
            <a:off x="4334499" y="-9331"/>
            <a:ext cx="9619002"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a:rPr>
              <a:t>Indexing</a:t>
            </a:r>
          </a:p>
        </p:txBody>
      </p:sp>
      <p:sp>
        <p:nvSpPr>
          <p:cNvPr id="11" name="TextBox 11"/>
          <p:cNvSpPr txBox="1"/>
          <p:nvPr/>
        </p:nvSpPr>
        <p:spPr>
          <a:xfrm>
            <a:off x="10619599" y="3698169"/>
            <a:ext cx="7101862" cy="3317318"/>
          </a:xfrm>
          <a:prstGeom prst="rect">
            <a:avLst/>
          </a:prstGeom>
        </p:spPr>
        <p:txBody>
          <a:bodyPr lIns="0" tIns="0" rIns="0" bIns="0" rtlCol="0" anchor="t">
            <a:spAutoFit/>
          </a:bodyPr>
          <a:lstStyle/>
          <a:p>
            <a:pPr>
              <a:lnSpc>
                <a:spcPts val="3646"/>
              </a:lnSpc>
            </a:pPr>
            <a:r>
              <a:rPr lang="en-US" sz="3038">
                <a:solidFill>
                  <a:srgbClr val="FFFFFF"/>
                </a:solidFill>
                <a:latin typeface="Mont"/>
              </a:rPr>
              <a:t>Indexing acts like a super-fast directory for your database. By building a separate map of specific data items, it helps the system quickly find what you're looking for, making queries run much smoother and faster.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TextBox 9"/>
          <p:cNvSpPr txBox="1"/>
          <p:nvPr/>
        </p:nvSpPr>
        <p:spPr>
          <a:xfrm>
            <a:off x="2775654" y="337038"/>
            <a:ext cx="12736693"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Bold"/>
              </a:rPr>
              <a:t>Expected Outcomes</a:t>
            </a:r>
          </a:p>
        </p:txBody>
      </p:sp>
      <p:grpSp>
        <p:nvGrpSpPr>
          <p:cNvPr id="10" name="Group 10"/>
          <p:cNvGrpSpPr/>
          <p:nvPr/>
        </p:nvGrpSpPr>
        <p:grpSpPr>
          <a:xfrm>
            <a:off x="1028700" y="2823063"/>
            <a:ext cx="16230600" cy="6435237"/>
            <a:chOff x="0" y="0"/>
            <a:chExt cx="4397147" cy="1743416"/>
          </a:xfrm>
        </p:grpSpPr>
        <p:sp>
          <p:nvSpPr>
            <p:cNvPr id="11" name="Freeform 11"/>
            <p:cNvSpPr/>
            <p:nvPr/>
          </p:nvSpPr>
          <p:spPr>
            <a:xfrm>
              <a:off x="0" y="0"/>
              <a:ext cx="4397147" cy="1743416"/>
            </a:xfrm>
            <a:custGeom>
              <a:avLst/>
              <a:gdLst/>
              <a:ahLst/>
              <a:cxnLst/>
              <a:rect l="l" t="t" r="r" b="b"/>
              <a:pathLst>
                <a:path w="4397147" h="1743416">
                  <a:moveTo>
                    <a:pt x="0" y="0"/>
                  </a:moveTo>
                  <a:lnTo>
                    <a:pt x="4397147" y="0"/>
                  </a:lnTo>
                  <a:lnTo>
                    <a:pt x="4397147" y="1743416"/>
                  </a:lnTo>
                  <a:lnTo>
                    <a:pt x="0" y="1743416"/>
                  </a:lnTo>
                  <a:close/>
                </a:path>
              </a:pathLst>
            </a:custGeom>
            <a:solidFill>
              <a:srgbClr val="212761"/>
            </a:solidFill>
          </p:spPr>
          <p:txBody>
            <a:bodyPr/>
            <a:lstStyle/>
            <a:p>
              <a:endParaRPr lang="en-AE"/>
            </a:p>
          </p:txBody>
        </p:sp>
        <p:sp>
          <p:nvSpPr>
            <p:cNvPr id="12" name="TextBox 12"/>
            <p:cNvSpPr txBox="1"/>
            <p:nvPr/>
          </p:nvSpPr>
          <p:spPr>
            <a:xfrm>
              <a:off x="0" y="-76200"/>
              <a:ext cx="4397147" cy="1819616"/>
            </a:xfrm>
            <a:prstGeom prst="rect">
              <a:avLst/>
            </a:prstGeom>
          </p:spPr>
          <p:txBody>
            <a:bodyPr lIns="50800" tIns="50800" rIns="50800" bIns="50800" rtlCol="0" anchor="ctr"/>
            <a:lstStyle/>
            <a:p>
              <a:pPr algn="ctr">
                <a:lnSpc>
                  <a:spcPts val="2691"/>
                </a:lnSpc>
              </a:pPr>
              <a:endParaRPr/>
            </a:p>
          </p:txBody>
        </p:sp>
      </p:grpSp>
      <p:sp>
        <p:nvSpPr>
          <p:cNvPr id="13" name="TextBox 13"/>
          <p:cNvSpPr txBox="1"/>
          <p:nvPr/>
        </p:nvSpPr>
        <p:spPr>
          <a:xfrm>
            <a:off x="1889885" y="3203312"/>
            <a:ext cx="14508230" cy="5531864"/>
          </a:xfrm>
          <a:prstGeom prst="rect">
            <a:avLst/>
          </a:prstGeom>
        </p:spPr>
        <p:txBody>
          <a:bodyPr lIns="0" tIns="0" rIns="0" bIns="0" rtlCol="0" anchor="t">
            <a:spAutoFit/>
          </a:bodyPr>
          <a:lstStyle/>
          <a:p>
            <a:pPr marL="864134" lvl="1" indent="-432067">
              <a:lnSpc>
                <a:spcPts val="4802"/>
              </a:lnSpc>
              <a:buFont typeface="Arial"/>
              <a:buChar char="•"/>
            </a:pPr>
            <a:r>
              <a:rPr lang="en-US" sz="4002">
                <a:solidFill>
                  <a:srgbClr val="FFFFFF"/>
                </a:solidFill>
                <a:latin typeface="Mont Bold"/>
              </a:rPr>
              <a:t>improved database management system</a:t>
            </a:r>
          </a:p>
          <a:p>
            <a:pPr>
              <a:lnSpc>
                <a:spcPts val="4802"/>
              </a:lnSpc>
            </a:pPr>
            <a:endParaRPr lang="en-US" sz="4002">
              <a:solidFill>
                <a:srgbClr val="FFFFFF"/>
              </a:solidFill>
              <a:latin typeface="Mont Bold"/>
            </a:endParaRPr>
          </a:p>
          <a:p>
            <a:pPr marL="864134" lvl="1" indent="-432067">
              <a:lnSpc>
                <a:spcPts val="4802"/>
              </a:lnSpc>
              <a:buFont typeface="Arial"/>
              <a:buChar char="•"/>
            </a:pPr>
            <a:r>
              <a:rPr lang="en-US" sz="4002">
                <a:solidFill>
                  <a:srgbClr val="FFFFFF"/>
                </a:solidFill>
                <a:latin typeface="Mont Bold"/>
              </a:rPr>
              <a:t>Addressing current inefficiencies</a:t>
            </a:r>
          </a:p>
          <a:p>
            <a:pPr>
              <a:lnSpc>
                <a:spcPts val="4802"/>
              </a:lnSpc>
            </a:pPr>
            <a:endParaRPr lang="en-US" sz="4002">
              <a:solidFill>
                <a:srgbClr val="FFFFFF"/>
              </a:solidFill>
              <a:latin typeface="Mont Bold"/>
            </a:endParaRPr>
          </a:p>
          <a:p>
            <a:pPr marL="864134" lvl="1" indent="-432067">
              <a:lnSpc>
                <a:spcPts val="4802"/>
              </a:lnSpc>
              <a:buFont typeface="Arial"/>
              <a:buChar char="•"/>
            </a:pPr>
            <a:r>
              <a:rPr lang="en-US" sz="4002">
                <a:solidFill>
                  <a:srgbClr val="FFFFFF"/>
                </a:solidFill>
                <a:latin typeface="Mont Bold"/>
              </a:rPr>
              <a:t>More efficient storage and management of information</a:t>
            </a:r>
          </a:p>
          <a:p>
            <a:pPr>
              <a:lnSpc>
                <a:spcPts val="4802"/>
              </a:lnSpc>
            </a:pPr>
            <a:endParaRPr lang="en-US" sz="4002">
              <a:solidFill>
                <a:srgbClr val="FFFFFF"/>
              </a:solidFill>
              <a:latin typeface="Mont Bold"/>
            </a:endParaRPr>
          </a:p>
          <a:p>
            <a:pPr marL="864134" lvl="1" indent="-432067">
              <a:lnSpc>
                <a:spcPts val="4802"/>
              </a:lnSpc>
              <a:buFont typeface="Arial"/>
              <a:buChar char="•"/>
            </a:pPr>
            <a:r>
              <a:rPr lang="en-US" sz="4002">
                <a:solidFill>
                  <a:srgbClr val="FFFFFF"/>
                </a:solidFill>
                <a:latin typeface="Mont Bold"/>
              </a:rPr>
              <a:t>Enhancing operations and client services</a:t>
            </a:r>
          </a:p>
          <a:p>
            <a:pPr>
              <a:lnSpc>
                <a:spcPts val="4802"/>
              </a:lnSpc>
            </a:pPr>
            <a:endParaRPr lang="en-US" sz="4002">
              <a:solidFill>
                <a:srgbClr val="FFFFFF"/>
              </a:solidFill>
              <a:latin typeface="Mont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TextBox 9"/>
          <p:cNvSpPr txBox="1"/>
          <p:nvPr/>
        </p:nvSpPr>
        <p:spPr>
          <a:xfrm>
            <a:off x="2775654" y="337038"/>
            <a:ext cx="12736693"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Bold"/>
              </a:rPr>
              <a:t>Conclusion</a:t>
            </a:r>
          </a:p>
        </p:txBody>
      </p:sp>
      <p:sp>
        <p:nvSpPr>
          <p:cNvPr id="10" name="TextBox 10"/>
          <p:cNvSpPr txBox="1"/>
          <p:nvPr/>
        </p:nvSpPr>
        <p:spPr>
          <a:xfrm>
            <a:off x="752025" y="2380266"/>
            <a:ext cx="16507275" cy="6915150"/>
          </a:xfrm>
          <a:prstGeom prst="rect">
            <a:avLst/>
          </a:prstGeom>
        </p:spPr>
        <p:txBody>
          <a:bodyPr lIns="0" tIns="0" rIns="0" bIns="0" rtlCol="0" anchor="t">
            <a:spAutoFit/>
          </a:bodyPr>
          <a:lstStyle/>
          <a:p>
            <a:pPr>
              <a:lnSpc>
                <a:spcPts val="3869"/>
              </a:lnSpc>
            </a:pPr>
            <a:r>
              <a:rPr lang="en-US" sz="3224">
                <a:solidFill>
                  <a:srgbClr val="FFFFFF"/>
                </a:solidFill>
                <a:latin typeface="Mont Bold"/>
              </a:rPr>
              <a:t>The Smooth Drive College of Motoring successfully implemented a new database system, culminating in a robust platform for data storage and management. </a:t>
            </a:r>
          </a:p>
          <a:p>
            <a:pPr>
              <a:lnSpc>
                <a:spcPts val="3869"/>
              </a:lnSpc>
            </a:pPr>
            <a:endParaRPr lang="en-US" sz="3224">
              <a:solidFill>
                <a:srgbClr val="FFFFFF"/>
              </a:solidFill>
              <a:latin typeface="Mont Bold"/>
            </a:endParaRPr>
          </a:p>
          <a:p>
            <a:pPr>
              <a:lnSpc>
                <a:spcPts val="3869"/>
              </a:lnSpc>
            </a:pPr>
            <a:r>
              <a:rPr lang="en-US" sz="3224">
                <a:solidFill>
                  <a:srgbClr val="FFFFFF"/>
                </a:solidFill>
                <a:latin typeface="Mont Bold"/>
              </a:rPr>
              <a:t>The project achieved key objectives, including well-structured data modeling, efficient database design, and seamless implementation. </a:t>
            </a:r>
          </a:p>
          <a:p>
            <a:pPr>
              <a:lnSpc>
                <a:spcPts val="3869"/>
              </a:lnSpc>
            </a:pPr>
            <a:endParaRPr lang="en-US" sz="3224">
              <a:solidFill>
                <a:srgbClr val="FFFFFF"/>
              </a:solidFill>
              <a:latin typeface="Mont Bold"/>
            </a:endParaRPr>
          </a:p>
          <a:p>
            <a:pPr>
              <a:lnSpc>
                <a:spcPts val="3869"/>
              </a:lnSpc>
            </a:pPr>
            <a:r>
              <a:rPr lang="en-US" sz="3224">
                <a:solidFill>
                  <a:srgbClr val="FFFFFF"/>
                </a:solidFill>
                <a:latin typeface="Mont Bold"/>
              </a:rPr>
              <a:t>This new system promises improved communication, streamlined operations, and efficient data management, ultimately leading to enhanced services for clients. The team's dedication is acknowledged for their pivotal roles in this successful undertaking. </a:t>
            </a:r>
          </a:p>
          <a:p>
            <a:pPr>
              <a:lnSpc>
                <a:spcPts val="3869"/>
              </a:lnSpc>
            </a:pPr>
            <a:endParaRPr lang="en-US" sz="3224">
              <a:solidFill>
                <a:srgbClr val="FFFFFF"/>
              </a:solidFill>
              <a:latin typeface="Mont Bold"/>
            </a:endParaRPr>
          </a:p>
          <a:p>
            <a:pPr>
              <a:lnSpc>
                <a:spcPts val="3869"/>
              </a:lnSpc>
            </a:pPr>
            <a:r>
              <a:rPr lang="en-US" sz="3224">
                <a:solidFill>
                  <a:srgbClr val="FFFFFF"/>
                </a:solidFill>
                <a:latin typeface="Mont Bold"/>
              </a:rPr>
              <a:t>By fostering ongoing collaboration and continuous optimization, Smooth Drive College of Motoring paves the way for future growth and success.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sp>
        <p:nvSpPr>
          <p:cNvPr id="2" name="TextBox 2"/>
          <p:cNvSpPr txBox="1"/>
          <p:nvPr/>
        </p:nvSpPr>
        <p:spPr>
          <a:xfrm>
            <a:off x="2984769" y="3251918"/>
            <a:ext cx="12318461" cy="3173565"/>
          </a:xfrm>
          <a:prstGeom prst="rect">
            <a:avLst/>
          </a:prstGeom>
        </p:spPr>
        <p:txBody>
          <a:bodyPr lIns="0" tIns="0" rIns="0" bIns="0" rtlCol="0" anchor="t">
            <a:spAutoFit/>
          </a:bodyPr>
          <a:lstStyle/>
          <a:p>
            <a:pPr algn="ctr">
              <a:lnSpc>
                <a:spcPts val="20267"/>
              </a:lnSpc>
            </a:pPr>
            <a:r>
              <a:rPr lang="en-US" sz="16889">
                <a:solidFill>
                  <a:srgbClr val="FFFFFF"/>
                </a:solidFill>
                <a:latin typeface="Mont Bold"/>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1028700" y="2851725"/>
            <a:ext cx="5143807" cy="3002437"/>
            <a:chOff x="0" y="0"/>
            <a:chExt cx="1393545" cy="813412"/>
          </a:xfrm>
        </p:grpSpPr>
        <p:sp>
          <p:nvSpPr>
            <p:cNvPr id="10" name="Freeform 10"/>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212761"/>
            </a:solidFill>
            <a:ln cap="sq">
              <a:noFill/>
              <a:prstDash val="solid"/>
              <a:miter/>
            </a:ln>
          </p:spPr>
          <p:txBody>
            <a:bodyPr/>
            <a:lstStyle/>
            <a:p>
              <a:endParaRPr lang="en-AE"/>
            </a:p>
          </p:txBody>
        </p:sp>
        <p:sp>
          <p:nvSpPr>
            <p:cNvPr id="11" name="TextBox 11"/>
            <p:cNvSpPr txBox="1"/>
            <p:nvPr/>
          </p:nvSpPr>
          <p:spPr>
            <a:xfrm>
              <a:off x="0" y="-76200"/>
              <a:ext cx="1393545" cy="889612"/>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12" name="Group 12"/>
          <p:cNvGrpSpPr/>
          <p:nvPr/>
        </p:nvGrpSpPr>
        <p:grpSpPr>
          <a:xfrm>
            <a:off x="6571663" y="2851725"/>
            <a:ext cx="5143807" cy="3002437"/>
            <a:chOff x="0" y="0"/>
            <a:chExt cx="1393545" cy="813412"/>
          </a:xfrm>
        </p:grpSpPr>
        <p:sp>
          <p:nvSpPr>
            <p:cNvPr id="13" name="Freeform 13"/>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212761"/>
            </a:solidFill>
            <a:ln cap="sq">
              <a:noFill/>
              <a:prstDash val="solid"/>
              <a:miter/>
            </a:ln>
          </p:spPr>
          <p:txBody>
            <a:bodyPr/>
            <a:lstStyle/>
            <a:p>
              <a:endParaRPr lang="en-AE"/>
            </a:p>
          </p:txBody>
        </p:sp>
        <p:sp>
          <p:nvSpPr>
            <p:cNvPr id="14" name="TextBox 14"/>
            <p:cNvSpPr txBox="1"/>
            <p:nvPr/>
          </p:nvSpPr>
          <p:spPr>
            <a:xfrm>
              <a:off x="0" y="-76200"/>
              <a:ext cx="1393545" cy="889612"/>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15" name="Group 15"/>
          <p:cNvGrpSpPr/>
          <p:nvPr/>
        </p:nvGrpSpPr>
        <p:grpSpPr>
          <a:xfrm>
            <a:off x="12115059" y="2851725"/>
            <a:ext cx="5143807" cy="3002437"/>
            <a:chOff x="0" y="0"/>
            <a:chExt cx="1393545" cy="813412"/>
          </a:xfrm>
        </p:grpSpPr>
        <p:sp>
          <p:nvSpPr>
            <p:cNvPr id="16" name="Freeform 16"/>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212761"/>
            </a:solidFill>
          </p:spPr>
          <p:txBody>
            <a:bodyPr/>
            <a:lstStyle/>
            <a:p>
              <a:endParaRPr lang="en-AE"/>
            </a:p>
          </p:txBody>
        </p:sp>
        <p:sp>
          <p:nvSpPr>
            <p:cNvPr id="17" name="TextBox 17"/>
            <p:cNvSpPr txBox="1"/>
            <p:nvPr/>
          </p:nvSpPr>
          <p:spPr>
            <a:xfrm>
              <a:off x="0" y="-76200"/>
              <a:ext cx="1393545" cy="889612"/>
            </a:xfrm>
            <a:prstGeom prst="rect">
              <a:avLst/>
            </a:prstGeom>
          </p:spPr>
          <p:txBody>
            <a:bodyPr lIns="50800" tIns="50800" rIns="50800" bIns="50800" rtlCol="0" anchor="ctr"/>
            <a:lstStyle/>
            <a:p>
              <a:pPr algn="ctr">
                <a:lnSpc>
                  <a:spcPts val="2691"/>
                </a:lnSpc>
              </a:pPr>
              <a:endParaRPr/>
            </a:p>
          </p:txBody>
        </p:sp>
      </p:grpSp>
      <p:sp>
        <p:nvSpPr>
          <p:cNvPr id="18" name="TextBox 18"/>
          <p:cNvSpPr txBox="1"/>
          <p:nvPr/>
        </p:nvSpPr>
        <p:spPr>
          <a:xfrm>
            <a:off x="4919745" y="809625"/>
            <a:ext cx="8448510"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Bold"/>
              </a:rPr>
              <a:t>Challenges Faced</a:t>
            </a:r>
          </a:p>
        </p:txBody>
      </p:sp>
      <p:sp>
        <p:nvSpPr>
          <p:cNvPr id="19" name="TextBox 19"/>
          <p:cNvSpPr txBox="1"/>
          <p:nvPr/>
        </p:nvSpPr>
        <p:spPr>
          <a:xfrm>
            <a:off x="1382238" y="3216072"/>
            <a:ext cx="4436732" cy="2194524"/>
          </a:xfrm>
          <a:prstGeom prst="rect">
            <a:avLst/>
          </a:prstGeom>
        </p:spPr>
        <p:txBody>
          <a:bodyPr lIns="0" tIns="0" rIns="0" bIns="0" rtlCol="0" anchor="t">
            <a:spAutoFit/>
          </a:bodyPr>
          <a:lstStyle/>
          <a:p>
            <a:pPr marL="0" lvl="1" indent="0" algn="ctr">
              <a:lnSpc>
                <a:spcPts val="5463"/>
              </a:lnSpc>
              <a:spcBef>
                <a:spcPct val="0"/>
              </a:spcBef>
            </a:pPr>
            <a:r>
              <a:rPr lang="en-US" sz="4202">
                <a:solidFill>
                  <a:srgbClr val="FFFFFF"/>
                </a:solidFill>
                <a:latin typeface="Mont Bold"/>
              </a:rPr>
              <a:t>Growing Number of Students</a:t>
            </a:r>
          </a:p>
        </p:txBody>
      </p:sp>
      <p:sp>
        <p:nvSpPr>
          <p:cNvPr id="20" name="TextBox 20"/>
          <p:cNvSpPr txBox="1"/>
          <p:nvPr/>
        </p:nvSpPr>
        <p:spPr>
          <a:xfrm>
            <a:off x="6897277" y="3160431"/>
            <a:ext cx="4436732" cy="2194524"/>
          </a:xfrm>
          <a:prstGeom prst="rect">
            <a:avLst/>
          </a:prstGeom>
        </p:spPr>
        <p:txBody>
          <a:bodyPr lIns="0" tIns="0" rIns="0" bIns="0" rtlCol="0" anchor="t">
            <a:spAutoFit/>
          </a:bodyPr>
          <a:lstStyle/>
          <a:p>
            <a:pPr marL="0" lvl="1" indent="0" algn="ctr">
              <a:lnSpc>
                <a:spcPts val="5463"/>
              </a:lnSpc>
              <a:spcBef>
                <a:spcPct val="0"/>
              </a:spcBef>
            </a:pPr>
            <a:r>
              <a:rPr lang="en-US" sz="4202">
                <a:solidFill>
                  <a:srgbClr val="FFFFFF"/>
                </a:solidFill>
                <a:latin typeface="Mont Bold"/>
              </a:rPr>
              <a:t>Inadequate communication across offices</a:t>
            </a:r>
          </a:p>
        </p:txBody>
      </p:sp>
      <p:sp>
        <p:nvSpPr>
          <p:cNvPr id="21" name="TextBox 21"/>
          <p:cNvSpPr txBox="1"/>
          <p:nvPr/>
        </p:nvSpPr>
        <p:spPr>
          <a:xfrm>
            <a:off x="12650438" y="3216072"/>
            <a:ext cx="4073050" cy="2194524"/>
          </a:xfrm>
          <a:prstGeom prst="rect">
            <a:avLst/>
          </a:prstGeom>
        </p:spPr>
        <p:txBody>
          <a:bodyPr lIns="0" tIns="0" rIns="0" bIns="0" rtlCol="0" anchor="t">
            <a:spAutoFit/>
          </a:bodyPr>
          <a:lstStyle/>
          <a:p>
            <a:pPr marL="0" lvl="1" indent="0" algn="ctr">
              <a:lnSpc>
                <a:spcPts val="5463"/>
              </a:lnSpc>
              <a:spcBef>
                <a:spcPct val="0"/>
              </a:spcBef>
            </a:pPr>
            <a:r>
              <a:rPr lang="en-US" sz="4202">
                <a:solidFill>
                  <a:srgbClr val="FFFFFF"/>
                </a:solidFill>
                <a:latin typeface="Mont Bold"/>
              </a:rPr>
              <a:t>Recruitment of extra administrators</a:t>
            </a:r>
          </a:p>
        </p:txBody>
      </p:sp>
      <p:grpSp>
        <p:nvGrpSpPr>
          <p:cNvPr id="22" name="Group 22"/>
          <p:cNvGrpSpPr/>
          <p:nvPr/>
        </p:nvGrpSpPr>
        <p:grpSpPr>
          <a:xfrm>
            <a:off x="4622559" y="6463681"/>
            <a:ext cx="9042882" cy="2948505"/>
            <a:chOff x="0" y="0"/>
            <a:chExt cx="2494683" cy="813412"/>
          </a:xfrm>
        </p:grpSpPr>
        <p:sp>
          <p:nvSpPr>
            <p:cNvPr id="23" name="Freeform 23"/>
            <p:cNvSpPr/>
            <p:nvPr/>
          </p:nvSpPr>
          <p:spPr>
            <a:xfrm>
              <a:off x="0" y="0"/>
              <a:ext cx="2494683" cy="813412"/>
            </a:xfrm>
            <a:custGeom>
              <a:avLst/>
              <a:gdLst/>
              <a:ahLst/>
              <a:cxnLst/>
              <a:rect l="l" t="t" r="r" b="b"/>
              <a:pathLst>
                <a:path w="2494683" h="813412">
                  <a:moveTo>
                    <a:pt x="0" y="0"/>
                  </a:moveTo>
                  <a:lnTo>
                    <a:pt x="2494683" y="0"/>
                  </a:lnTo>
                  <a:lnTo>
                    <a:pt x="2494683" y="813412"/>
                  </a:lnTo>
                  <a:lnTo>
                    <a:pt x="0" y="813412"/>
                  </a:lnTo>
                  <a:close/>
                </a:path>
              </a:pathLst>
            </a:custGeom>
            <a:solidFill>
              <a:srgbClr val="212761"/>
            </a:solidFill>
            <a:ln cap="sq">
              <a:noFill/>
              <a:prstDash val="solid"/>
              <a:miter/>
            </a:ln>
          </p:spPr>
          <p:txBody>
            <a:bodyPr/>
            <a:lstStyle/>
            <a:p>
              <a:endParaRPr lang="en-AE"/>
            </a:p>
          </p:txBody>
        </p:sp>
        <p:sp>
          <p:nvSpPr>
            <p:cNvPr id="24" name="TextBox 24"/>
            <p:cNvSpPr txBox="1"/>
            <p:nvPr/>
          </p:nvSpPr>
          <p:spPr>
            <a:xfrm>
              <a:off x="0" y="-76200"/>
              <a:ext cx="2494683" cy="889612"/>
            </a:xfrm>
            <a:prstGeom prst="rect">
              <a:avLst/>
            </a:prstGeom>
          </p:spPr>
          <p:txBody>
            <a:bodyPr lIns="50800" tIns="50800" rIns="50800" bIns="50800" rtlCol="0" anchor="ctr"/>
            <a:lstStyle/>
            <a:p>
              <a:pPr marL="0" lvl="0" indent="0" algn="ctr">
                <a:lnSpc>
                  <a:spcPts val="2691"/>
                </a:lnSpc>
                <a:spcBef>
                  <a:spcPct val="0"/>
                </a:spcBef>
              </a:pPr>
              <a:endParaRPr/>
            </a:p>
          </p:txBody>
        </p:sp>
      </p:grpSp>
      <p:sp>
        <p:nvSpPr>
          <p:cNvPr id="25" name="TextBox 25"/>
          <p:cNvSpPr txBox="1"/>
          <p:nvPr/>
        </p:nvSpPr>
        <p:spPr>
          <a:xfrm>
            <a:off x="5141351" y="7100161"/>
            <a:ext cx="8005299" cy="1485045"/>
          </a:xfrm>
          <a:prstGeom prst="rect">
            <a:avLst/>
          </a:prstGeom>
        </p:spPr>
        <p:txBody>
          <a:bodyPr lIns="0" tIns="0" rIns="0" bIns="0" rtlCol="0" anchor="t">
            <a:spAutoFit/>
          </a:bodyPr>
          <a:lstStyle/>
          <a:p>
            <a:pPr marL="0" lvl="1" indent="0" algn="ctr">
              <a:lnSpc>
                <a:spcPts val="5365"/>
              </a:lnSpc>
              <a:spcBef>
                <a:spcPct val="0"/>
              </a:spcBef>
            </a:pPr>
            <a:r>
              <a:rPr lang="en-US" sz="4127">
                <a:solidFill>
                  <a:srgbClr val="FFFFFF"/>
                </a:solidFill>
                <a:latin typeface="Mont Bold"/>
              </a:rPr>
              <a:t>Inadequate communication even within the same city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TextBox 9"/>
          <p:cNvSpPr txBox="1"/>
          <p:nvPr/>
        </p:nvSpPr>
        <p:spPr>
          <a:xfrm>
            <a:off x="2775654" y="337038"/>
            <a:ext cx="12736693" cy="2162175"/>
          </a:xfrm>
          <a:prstGeom prst="rect">
            <a:avLst/>
          </a:prstGeom>
        </p:spPr>
        <p:txBody>
          <a:bodyPr lIns="0" tIns="0" rIns="0" bIns="0" rtlCol="0" anchor="t">
            <a:spAutoFit/>
          </a:bodyPr>
          <a:lstStyle/>
          <a:p>
            <a:pPr algn="ctr">
              <a:lnSpc>
                <a:spcPts val="7679"/>
              </a:lnSpc>
            </a:pPr>
            <a:r>
              <a:rPr lang="en-US" sz="6399">
                <a:solidFill>
                  <a:srgbClr val="FFFFFF"/>
                </a:solidFill>
                <a:latin typeface="Mont Bold"/>
              </a:rPr>
              <a:t>Director Dave MacLeod Concerns</a:t>
            </a:r>
          </a:p>
        </p:txBody>
      </p:sp>
      <p:grpSp>
        <p:nvGrpSpPr>
          <p:cNvPr id="10" name="Group 10"/>
          <p:cNvGrpSpPr/>
          <p:nvPr/>
        </p:nvGrpSpPr>
        <p:grpSpPr>
          <a:xfrm>
            <a:off x="1028700" y="2823063"/>
            <a:ext cx="5923126" cy="6435237"/>
            <a:chOff x="0" y="0"/>
            <a:chExt cx="1604676" cy="1743416"/>
          </a:xfrm>
        </p:grpSpPr>
        <p:sp>
          <p:nvSpPr>
            <p:cNvPr id="11" name="Freeform 11"/>
            <p:cNvSpPr/>
            <p:nvPr/>
          </p:nvSpPr>
          <p:spPr>
            <a:xfrm>
              <a:off x="0" y="0"/>
              <a:ext cx="1604676" cy="1743416"/>
            </a:xfrm>
            <a:custGeom>
              <a:avLst/>
              <a:gdLst/>
              <a:ahLst/>
              <a:cxnLst/>
              <a:rect l="l" t="t" r="r" b="b"/>
              <a:pathLst>
                <a:path w="1604676" h="1743416">
                  <a:moveTo>
                    <a:pt x="0" y="0"/>
                  </a:moveTo>
                  <a:lnTo>
                    <a:pt x="1604676" y="0"/>
                  </a:lnTo>
                  <a:lnTo>
                    <a:pt x="1604676" y="1743416"/>
                  </a:lnTo>
                  <a:lnTo>
                    <a:pt x="0" y="1743416"/>
                  </a:lnTo>
                  <a:close/>
                </a:path>
              </a:pathLst>
            </a:custGeom>
            <a:solidFill>
              <a:srgbClr val="212761"/>
            </a:solidFill>
          </p:spPr>
          <p:txBody>
            <a:bodyPr/>
            <a:lstStyle/>
            <a:p>
              <a:endParaRPr lang="en-AE"/>
            </a:p>
          </p:txBody>
        </p:sp>
        <p:sp>
          <p:nvSpPr>
            <p:cNvPr id="12" name="TextBox 12"/>
            <p:cNvSpPr txBox="1"/>
            <p:nvPr/>
          </p:nvSpPr>
          <p:spPr>
            <a:xfrm>
              <a:off x="0" y="-76200"/>
              <a:ext cx="1604676" cy="1819616"/>
            </a:xfrm>
            <a:prstGeom prst="rect">
              <a:avLst/>
            </a:prstGeom>
          </p:spPr>
          <p:txBody>
            <a:bodyPr lIns="50800" tIns="50800" rIns="50800" bIns="50800" rtlCol="0" anchor="ctr"/>
            <a:lstStyle/>
            <a:p>
              <a:pPr algn="ctr">
                <a:lnSpc>
                  <a:spcPts val="2691"/>
                </a:lnSpc>
              </a:pPr>
              <a:endParaRPr/>
            </a:p>
          </p:txBody>
        </p:sp>
      </p:grpSp>
      <p:sp>
        <p:nvSpPr>
          <p:cNvPr id="13" name="TextBox 13"/>
          <p:cNvSpPr txBox="1"/>
          <p:nvPr/>
        </p:nvSpPr>
        <p:spPr>
          <a:xfrm>
            <a:off x="1089789" y="4752390"/>
            <a:ext cx="5862037" cy="2405132"/>
          </a:xfrm>
          <a:prstGeom prst="rect">
            <a:avLst/>
          </a:prstGeom>
        </p:spPr>
        <p:txBody>
          <a:bodyPr lIns="0" tIns="0" rIns="0" bIns="0" rtlCol="0" anchor="t">
            <a:spAutoFit/>
          </a:bodyPr>
          <a:lstStyle/>
          <a:p>
            <a:pPr algn="ctr">
              <a:lnSpc>
                <a:spcPts val="5885"/>
              </a:lnSpc>
            </a:pPr>
            <a:r>
              <a:rPr lang="en-US" sz="4904">
                <a:solidFill>
                  <a:srgbClr val="FFFFFF"/>
                </a:solidFill>
                <a:latin typeface="Mont Bold"/>
              </a:rPr>
              <a:t>Urgent need for a comprehensive database system</a:t>
            </a:r>
          </a:p>
        </p:txBody>
      </p:sp>
      <p:grpSp>
        <p:nvGrpSpPr>
          <p:cNvPr id="14" name="Group 14"/>
          <p:cNvGrpSpPr/>
          <p:nvPr/>
        </p:nvGrpSpPr>
        <p:grpSpPr>
          <a:xfrm>
            <a:off x="11336174" y="2823063"/>
            <a:ext cx="5923126" cy="6435237"/>
            <a:chOff x="0" y="0"/>
            <a:chExt cx="1604676" cy="1743416"/>
          </a:xfrm>
        </p:grpSpPr>
        <p:sp>
          <p:nvSpPr>
            <p:cNvPr id="15" name="Freeform 15"/>
            <p:cNvSpPr/>
            <p:nvPr/>
          </p:nvSpPr>
          <p:spPr>
            <a:xfrm>
              <a:off x="0" y="0"/>
              <a:ext cx="1604676" cy="1743416"/>
            </a:xfrm>
            <a:custGeom>
              <a:avLst/>
              <a:gdLst/>
              <a:ahLst/>
              <a:cxnLst/>
              <a:rect l="l" t="t" r="r" b="b"/>
              <a:pathLst>
                <a:path w="1604676" h="1743416">
                  <a:moveTo>
                    <a:pt x="0" y="0"/>
                  </a:moveTo>
                  <a:lnTo>
                    <a:pt x="1604676" y="0"/>
                  </a:lnTo>
                  <a:lnTo>
                    <a:pt x="1604676" y="1743416"/>
                  </a:lnTo>
                  <a:lnTo>
                    <a:pt x="0" y="1743416"/>
                  </a:lnTo>
                  <a:close/>
                </a:path>
              </a:pathLst>
            </a:custGeom>
            <a:solidFill>
              <a:srgbClr val="212761"/>
            </a:solidFill>
          </p:spPr>
          <p:txBody>
            <a:bodyPr/>
            <a:lstStyle/>
            <a:p>
              <a:endParaRPr lang="en-AE"/>
            </a:p>
          </p:txBody>
        </p:sp>
        <p:sp>
          <p:nvSpPr>
            <p:cNvPr id="16" name="TextBox 16"/>
            <p:cNvSpPr txBox="1"/>
            <p:nvPr/>
          </p:nvSpPr>
          <p:spPr>
            <a:xfrm>
              <a:off x="0" y="-76200"/>
              <a:ext cx="1604676" cy="1819616"/>
            </a:xfrm>
            <a:prstGeom prst="rect">
              <a:avLst/>
            </a:prstGeom>
          </p:spPr>
          <p:txBody>
            <a:bodyPr lIns="50800" tIns="50800" rIns="50800" bIns="50800" rtlCol="0" anchor="ctr"/>
            <a:lstStyle/>
            <a:p>
              <a:pPr algn="ctr">
                <a:lnSpc>
                  <a:spcPts val="2691"/>
                </a:lnSpc>
              </a:pPr>
              <a:endParaRPr/>
            </a:p>
          </p:txBody>
        </p:sp>
      </p:grpSp>
      <p:sp>
        <p:nvSpPr>
          <p:cNvPr id="17" name="TextBox 17"/>
          <p:cNvSpPr txBox="1"/>
          <p:nvPr/>
        </p:nvSpPr>
        <p:spPr>
          <a:xfrm>
            <a:off x="11418673" y="4007830"/>
            <a:ext cx="5758127" cy="3894253"/>
          </a:xfrm>
          <a:prstGeom prst="rect">
            <a:avLst/>
          </a:prstGeom>
        </p:spPr>
        <p:txBody>
          <a:bodyPr lIns="0" tIns="0" rIns="0" bIns="0" rtlCol="0" anchor="t">
            <a:spAutoFit/>
          </a:bodyPr>
          <a:lstStyle/>
          <a:p>
            <a:pPr algn="ctr">
              <a:lnSpc>
                <a:spcPts val="5885"/>
              </a:lnSpc>
            </a:pPr>
            <a:r>
              <a:rPr lang="en-US" sz="4904">
                <a:solidFill>
                  <a:srgbClr val="FFFFFF"/>
                </a:solidFill>
                <a:latin typeface="Mont Bold"/>
              </a:rPr>
              <a:t>Improve information sharing and streamline operations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0" y="0"/>
            <a:ext cx="18288000" cy="6052569"/>
          </a:xfrm>
          <a:custGeom>
            <a:avLst/>
            <a:gdLst/>
            <a:ahLst/>
            <a:cxnLst/>
            <a:rect l="l" t="t" r="r" b="b"/>
            <a:pathLst>
              <a:path w="18288000" h="6052569">
                <a:moveTo>
                  <a:pt x="0" y="0"/>
                </a:moveTo>
                <a:lnTo>
                  <a:pt x="18288000" y="0"/>
                </a:lnTo>
                <a:lnTo>
                  <a:pt x="18288000" y="6052569"/>
                </a:lnTo>
                <a:lnTo>
                  <a:pt x="0" y="6052569"/>
                </a:lnTo>
                <a:lnTo>
                  <a:pt x="0" y="0"/>
                </a:lnTo>
                <a:close/>
              </a:path>
            </a:pathLst>
          </a:custGeom>
          <a:blipFill>
            <a:blip r:embed="rId2"/>
            <a:stretch>
              <a:fillRect t="-34980" b="-34980"/>
            </a:stretch>
          </a:blipFill>
        </p:spPr>
        <p:txBody>
          <a:bodyPr/>
          <a:lstStyle/>
          <a:p>
            <a:endParaRPr lang="en-AE"/>
          </a:p>
        </p:txBody>
      </p:sp>
      <p:grpSp>
        <p:nvGrpSpPr>
          <p:cNvPr id="10" name="Group 10"/>
          <p:cNvGrpSpPr/>
          <p:nvPr/>
        </p:nvGrpSpPr>
        <p:grpSpPr>
          <a:xfrm>
            <a:off x="1028700" y="3750772"/>
            <a:ext cx="7506406" cy="5507528"/>
            <a:chOff x="0" y="0"/>
            <a:chExt cx="1976996" cy="1450542"/>
          </a:xfrm>
        </p:grpSpPr>
        <p:sp>
          <p:nvSpPr>
            <p:cNvPr id="11" name="Freeform 11"/>
            <p:cNvSpPr/>
            <p:nvPr/>
          </p:nvSpPr>
          <p:spPr>
            <a:xfrm>
              <a:off x="0" y="0"/>
              <a:ext cx="1976996" cy="1450542"/>
            </a:xfrm>
            <a:custGeom>
              <a:avLst/>
              <a:gdLst/>
              <a:ahLst/>
              <a:cxnLst/>
              <a:rect l="l" t="t" r="r" b="b"/>
              <a:pathLst>
                <a:path w="1976996" h="1450542">
                  <a:moveTo>
                    <a:pt x="0" y="0"/>
                  </a:moveTo>
                  <a:lnTo>
                    <a:pt x="1976996" y="0"/>
                  </a:lnTo>
                  <a:lnTo>
                    <a:pt x="1976996" y="1450542"/>
                  </a:lnTo>
                  <a:lnTo>
                    <a:pt x="0" y="1450542"/>
                  </a:lnTo>
                  <a:close/>
                </a:path>
              </a:pathLst>
            </a:custGeom>
            <a:solidFill>
              <a:srgbClr val="524CA9"/>
            </a:solidFill>
          </p:spPr>
          <p:txBody>
            <a:bodyPr/>
            <a:lstStyle/>
            <a:p>
              <a:endParaRPr lang="en-AE"/>
            </a:p>
          </p:txBody>
        </p:sp>
        <p:sp>
          <p:nvSpPr>
            <p:cNvPr id="12" name="TextBox 12"/>
            <p:cNvSpPr txBox="1"/>
            <p:nvPr/>
          </p:nvSpPr>
          <p:spPr>
            <a:xfrm>
              <a:off x="0" y="-76200"/>
              <a:ext cx="1976996" cy="1526742"/>
            </a:xfrm>
            <a:prstGeom prst="rect">
              <a:avLst/>
            </a:prstGeom>
          </p:spPr>
          <p:txBody>
            <a:bodyPr lIns="50800" tIns="50800" rIns="50800" bIns="50800" rtlCol="0" anchor="ctr"/>
            <a:lstStyle/>
            <a:p>
              <a:pPr algn="ctr">
                <a:lnSpc>
                  <a:spcPts val="2691"/>
                </a:lnSpc>
              </a:pPr>
              <a:endParaRPr/>
            </a:p>
          </p:txBody>
        </p:sp>
      </p:grpSp>
      <p:sp>
        <p:nvSpPr>
          <p:cNvPr id="13" name="TextBox 13"/>
          <p:cNvSpPr txBox="1"/>
          <p:nvPr/>
        </p:nvSpPr>
        <p:spPr>
          <a:xfrm>
            <a:off x="1437125" y="5409161"/>
            <a:ext cx="6689556" cy="2270304"/>
          </a:xfrm>
          <a:prstGeom prst="rect">
            <a:avLst/>
          </a:prstGeom>
        </p:spPr>
        <p:txBody>
          <a:bodyPr lIns="0" tIns="0" rIns="0" bIns="0" rtlCol="0" anchor="t">
            <a:spAutoFit/>
          </a:bodyPr>
          <a:lstStyle/>
          <a:p>
            <a:pPr>
              <a:lnSpc>
                <a:spcPts val="8016"/>
              </a:lnSpc>
            </a:pPr>
            <a:r>
              <a:rPr lang="en-US" sz="6680">
                <a:solidFill>
                  <a:srgbClr val="FFFFFF"/>
                </a:solidFill>
                <a:latin typeface="Mont Bold"/>
              </a:rPr>
              <a:t>Database Objectives</a:t>
            </a:r>
          </a:p>
        </p:txBody>
      </p:sp>
      <p:grpSp>
        <p:nvGrpSpPr>
          <p:cNvPr id="14" name="Group 14"/>
          <p:cNvGrpSpPr/>
          <p:nvPr/>
        </p:nvGrpSpPr>
        <p:grpSpPr>
          <a:xfrm>
            <a:off x="8868364" y="8614849"/>
            <a:ext cx="9093794" cy="964754"/>
            <a:chOff x="0" y="0"/>
            <a:chExt cx="12125058" cy="1286339"/>
          </a:xfrm>
        </p:grpSpPr>
        <p:sp>
          <p:nvSpPr>
            <p:cNvPr id="15" name="Freeform 15"/>
            <p:cNvSpPr/>
            <p:nvPr/>
          </p:nvSpPr>
          <p:spPr>
            <a:xfrm>
              <a:off x="0" y="28583"/>
              <a:ext cx="512847" cy="512847"/>
            </a:xfrm>
            <a:custGeom>
              <a:avLst/>
              <a:gdLst/>
              <a:ahLst/>
              <a:cxnLst/>
              <a:rect l="l" t="t" r="r" b="b"/>
              <a:pathLst>
                <a:path w="512847" h="512847">
                  <a:moveTo>
                    <a:pt x="0" y="0"/>
                  </a:moveTo>
                  <a:lnTo>
                    <a:pt x="512847" y="0"/>
                  </a:lnTo>
                  <a:lnTo>
                    <a:pt x="512847" y="512847"/>
                  </a:lnTo>
                  <a:lnTo>
                    <a:pt x="0" y="5128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16" name="TextBox 16"/>
            <p:cNvSpPr txBox="1"/>
            <p:nvPr/>
          </p:nvSpPr>
          <p:spPr>
            <a:xfrm>
              <a:off x="872435" y="-190500"/>
              <a:ext cx="11252623" cy="1476839"/>
            </a:xfrm>
            <a:prstGeom prst="rect">
              <a:avLst/>
            </a:prstGeom>
          </p:spPr>
          <p:txBody>
            <a:bodyPr lIns="0" tIns="0" rIns="0" bIns="0" rtlCol="0" anchor="t">
              <a:spAutoFit/>
            </a:bodyPr>
            <a:lstStyle/>
            <a:p>
              <a:pPr marL="0" lvl="0" indent="0" algn="l">
                <a:lnSpc>
                  <a:spcPts val="4320"/>
                </a:lnSpc>
                <a:spcBef>
                  <a:spcPct val="0"/>
                </a:spcBef>
              </a:pPr>
              <a:r>
                <a:rPr lang="en-US" sz="2880">
                  <a:solidFill>
                    <a:srgbClr val="FFFFFF"/>
                  </a:solidFill>
                  <a:latin typeface="Mont"/>
                </a:rPr>
                <a:t>Store individual lesson, instructor record, car details, and driving test results</a:t>
              </a:r>
            </a:p>
          </p:txBody>
        </p:sp>
      </p:grpSp>
      <p:grpSp>
        <p:nvGrpSpPr>
          <p:cNvPr id="17" name="Group 17"/>
          <p:cNvGrpSpPr/>
          <p:nvPr/>
        </p:nvGrpSpPr>
        <p:grpSpPr>
          <a:xfrm>
            <a:off x="8868364" y="7729757"/>
            <a:ext cx="9093794" cy="427510"/>
            <a:chOff x="0" y="0"/>
            <a:chExt cx="12125058" cy="570013"/>
          </a:xfrm>
        </p:grpSpPr>
        <p:sp>
          <p:nvSpPr>
            <p:cNvPr id="18" name="Freeform 18"/>
            <p:cNvSpPr/>
            <p:nvPr/>
          </p:nvSpPr>
          <p:spPr>
            <a:xfrm>
              <a:off x="0" y="28583"/>
              <a:ext cx="512847" cy="512847"/>
            </a:xfrm>
            <a:custGeom>
              <a:avLst/>
              <a:gdLst/>
              <a:ahLst/>
              <a:cxnLst/>
              <a:rect l="l" t="t" r="r" b="b"/>
              <a:pathLst>
                <a:path w="512847" h="512847">
                  <a:moveTo>
                    <a:pt x="0" y="0"/>
                  </a:moveTo>
                  <a:lnTo>
                    <a:pt x="512847" y="0"/>
                  </a:lnTo>
                  <a:lnTo>
                    <a:pt x="512847" y="512847"/>
                  </a:lnTo>
                  <a:lnTo>
                    <a:pt x="0" y="5128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19" name="TextBox 19"/>
            <p:cNvSpPr txBox="1"/>
            <p:nvPr/>
          </p:nvSpPr>
          <p:spPr>
            <a:xfrm>
              <a:off x="872435" y="-190500"/>
              <a:ext cx="11252623" cy="760513"/>
            </a:xfrm>
            <a:prstGeom prst="rect">
              <a:avLst/>
            </a:prstGeom>
          </p:spPr>
          <p:txBody>
            <a:bodyPr lIns="0" tIns="0" rIns="0" bIns="0" rtlCol="0" anchor="t">
              <a:spAutoFit/>
            </a:bodyPr>
            <a:lstStyle/>
            <a:p>
              <a:pPr marL="0" lvl="0" indent="0" algn="l">
                <a:lnSpc>
                  <a:spcPts val="4320"/>
                </a:lnSpc>
                <a:spcBef>
                  <a:spcPct val="0"/>
                </a:spcBef>
              </a:pPr>
              <a:r>
                <a:rPr lang="en-US" sz="2880">
                  <a:solidFill>
                    <a:srgbClr val="FFFFFF"/>
                  </a:solidFill>
                  <a:latin typeface="Mont"/>
                </a:rPr>
                <a:t>Store client information</a:t>
              </a:r>
            </a:p>
          </p:txBody>
        </p:sp>
      </p:grpSp>
      <p:grpSp>
        <p:nvGrpSpPr>
          <p:cNvPr id="20" name="Group 20"/>
          <p:cNvGrpSpPr/>
          <p:nvPr/>
        </p:nvGrpSpPr>
        <p:grpSpPr>
          <a:xfrm>
            <a:off x="8868364" y="6307421"/>
            <a:ext cx="9093794" cy="964754"/>
            <a:chOff x="0" y="0"/>
            <a:chExt cx="12125058" cy="1286339"/>
          </a:xfrm>
        </p:grpSpPr>
        <p:sp>
          <p:nvSpPr>
            <p:cNvPr id="21" name="Freeform 21"/>
            <p:cNvSpPr/>
            <p:nvPr/>
          </p:nvSpPr>
          <p:spPr>
            <a:xfrm>
              <a:off x="0" y="28583"/>
              <a:ext cx="512847" cy="512847"/>
            </a:xfrm>
            <a:custGeom>
              <a:avLst/>
              <a:gdLst/>
              <a:ahLst/>
              <a:cxnLst/>
              <a:rect l="l" t="t" r="r" b="b"/>
              <a:pathLst>
                <a:path w="512847" h="512847">
                  <a:moveTo>
                    <a:pt x="0" y="0"/>
                  </a:moveTo>
                  <a:lnTo>
                    <a:pt x="512847" y="0"/>
                  </a:lnTo>
                  <a:lnTo>
                    <a:pt x="512847" y="512847"/>
                  </a:lnTo>
                  <a:lnTo>
                    <a:pt x="0" y="5128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22" name="TextBox 22"/>
            <p:cNvSpPr txBox="1"/>
            <p:nvPr/>
          </p:nvSpPr>
          <p:spPr>
            <a:xfrm>
              <a:off x="872435" y="-190500"/>
              <a:ext cx="11252623" cy="1476839"/>
            </a:xfrm>
            <a:prstGeom prst="rect">
              <a:avLst/>
            </a:prstGeom>
          </p:spPr>
          <p:txBody>
            <a:bodyPr lIns="0" tIns="0" rIns="0" bIns="0" rtlCol="0" anchor="t">
              <a:spAutoFit/>
            </a:bodyPr>
            <a:lstStyle/>
            <a:p>
              <a:pPr marL="0" lvl="0" indent="0" algn="l">
                <a:lnSpc>
                  <a:spcPts val="4320"/>
                </a:lnSpc>
                <a:spcBef>
                  <a:spcPct val="0"/>
                </a:spcBef>
              </a:pPr>
              <a:r>
                <a:rPr lang="en-US" sz="2880">
                  <a:solidFill>
                    <a:srgbClr val="FFFFFF"/>
                  </a:solidFill>
                  <a:latin typeface="Mont"/>
                </a:rPr>
                <a:t>Store and manage data of administrative staff</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342406" y="1701540"/>
            <a:ext cx="5257624" cy="5721490"/>
            <a:chOff x="0" y="0"/>
            <a:chExt cx="1384724" cy="1506895"/>
          </a:xfrm>
        </p:grpSpPr>
        <p:sp>
          <p:nvSpPr>
            <p:cNvPr id="10" name="Freeform 10"/>
            <p:cNvSpPr/>
            <p:nvPr/>
          </p:nvSpPr>
          <p:spPr>
            <a:xfrm>
              <a:off x="0" y="0"/>
              <a:ext cx="1384724" cy="1506895"/>
            </a:xfrm>
            <a:custGeom>
              <a:avLst/>
              <a:gdLst/>
              <a:ahLst/>
              <a:cxnLst/>
              <a:rect l="l" t="t" r="r" b="b"/>
              <a:pathLst>
                <a:path w="1384724" h="1506895">
                  <a:moveTo>
                    <a:pt x="0" y="0"/>
                  </a:moveTo>
                  <a:lnTo>
                    <a:pt x="1384724" y="0"/>
                  </a:lnTo>
                  <a:lnTo>
                    <a:pt x="1384724" y="1506895"/>
                  </a:lnTo>
                  <a:lnTo>
                    <a:pt x="0" y="1506895"/>
                  </a:lnTo>
                  <a:close/>
                </a:path>
              </a:pathLst>
            </a:custGeom>
            <a:solidFill>
              <a:srgbClr val="524CA9"/>
            </a:solidFill>
          </p:spPr>
          <p:txBody>
            <a:bodyPr/>
            <a:lstStyle/>
            <a:p>
              <a:endParaRPr lang="en-AE"/>
            </a:p>
          </p:txBody>
        </p:sp>
        <p:sp>
          <p:nvSpPr>
            <p:cNvPr id="11" name="TextBox 11"/>
            <p:cNvSpPr txBox="1"/>
            <p:nvPr/>
          </p:nvSpPr>
          <p:spPr>
            <a:xfrm>
              <a:off x="0" y="-76200"/>
              <a:ext cx="1384724" cy="1583095"/>
            </a:xfrm>
            <a:prstGeom prst="rect">
              <a:avLst/>
            </a:prstGeom>
          </p:spPr>
          <p:txBody>
            <a:bodyPr lIns="50800" tIns="50800" rIns="50800" bIns="50800" rtlCol="0" anchor="ctr"/>
            <a:lstStyle/>
            <a:p>
              <a:pPr algn="ctr">
                <a:lnSpc>
                  <a:spcPts val="2691"/>
                </a:lnSpc>
              </a:pPr>
              <a:endParaRPr/>
            </a:p>
          </p:txBody>
        </p:sp>
      </p:grpSp>
      <p:sp>
        <p:nvSpPr>
          <p:cNvPr id="14" name="TextBox 14"/>
          <p:cNvSpPr txBox="1"/>
          <p:nvPr/>
        </p:nvSpPr>
        <p:spPr>
          <a:xfrm>
            <a:off x="1536741" y="323850"/>
            <a:ext cx="2868954" cy="1190625"/>
          </a:xfrm>
          <a:prstGeom prst="rect">
            <a:avLst/>
          </a:prstGeom>
        </p:spPr>
        <p:txBody>
          <a:bodyPr lIns="0" tIns="0" rIns="0" bIns="0" rtlCol="0" anchor="t">
            <a:spAutoFit/>
          </a:bodyPr>
          <a:lstStyle/>
          <a:p>
            <a:pPr>
              <a:lnSpc>
                <a:spcPts val="7679"/>
              </a:lnSpc>
            </a:pPr>
            <a:r>
              <a:rPr lang="en-US" sz="6399">
                <a:solidFill>
                  <a:srgbClr val="FFFFFF"/>
                </a:solidFill>
                <a:latin typeface="Mont Bold"/>
              </a:rPr>
              <a:t>Forms </a:t>
            </a:r>
          </a:p>
        </p:txBody>
      </p:sp>
      <p:sp>
        <p:nvSpPr>
          <p:cNvPr id="15" name="TextBox 15"/>
          <p:cNvSpPr txBox="1"/>
          <p:nvPr/>
        </p:nvSpPr>
        <p:spPr>
          <a:xfrm>
            <a:off x="566378" y="2504171"/>
            <a:ext cx="4809681" cy="4251960"/>
          </a:xfrm>
          <a:prstGeom prst="rect">
            <a:avLst/>
          </a:prstGeom>
        </p:spPr>
        <p:txBody>
          <a:bodyPr lIns="0" tIns="0" rIns="0" bIns="0" rtlCol="0" anchor="t">
            <a:spAutoFit/>
          </a:bodyPr>
          <a:lstStyle/>
          <a:p>
            <a:pPr>
              <a:lnSpc>
                <a:spcPts val="5460"/>
              </a:lnSpc>
            </a:pPr>
            <a:r>
              <a:rPr lang="en-US" sz="4200">
                <a:solidFill>
                  <a:srgbClr val="FFFFFF"/>
                </a:solidFill>
                <a:latin typeface="Mont Bold"/>
              </a:rPr>
              <a:t>These forms help us get the information that needs to be stored in the database</a:t>
            </a:r>
          </a:p>
        </p:txBody>
      </p:sp>
      <p:pic>
        <p:nvPicPr>
          <p:cNvPr id="16" name="Picture 15">
            <a:extLst>
              <a:ext uri="{FF2B5EF4-FFF2-40B4-BE49-F238E27FC236}">
                <a16:creationId xmlns:a16="http://schemas.microsoft.com/office/drawing/2014/main" id="{D3CAAACE-8C63-38C0-4928-2D7A773786E2}"/>
              </a:ext>
            </a:extLst>
          </p:cNvPr>
          <p:cNvPicPr>
            <a:picLocks noChangeAspect="1"/>
          </p:cNvPicPr>
          <p:nvPr/>
        </p:nvPicPr>
        <p:blipFill>
          <a:blip r:embed="rId2"/>
          <a:stretch>
            <a:fillRect/>
          </a:stretch>
        </p:blipFill>
        <p:spPr>
          <a:xfrm>
            <a:off x="6211114" y="323850"/>
            <a:ext cx="10989908" cy="5036371"/>
          </a:xfrm>
          <a:prstGeom prst="rect">
            <a:avLst/>
          </a:prstGeom>
        </p:spPr>
      </p:pic>
      <p:pic>
        <p:nvPicPr>
          <p:cNvPr id="17" name="Picture 16">
            <a:extLst>
              <a:ext uri="{FF2B5EF4-FFF2-40B4-BE49-F238E27FC236}">
                <a16:creationId xmlns:a16="http://schemas.microsoft.com/office/drawing/2014/main" id="{0D1AD020-06D3-DA02-7DB8-3E8573503F10}"/>
              </a:ext>
            </a:extLst>
          </p:cNvPr>
          <p:cNvPicPr>
            <a:picLocks noChangeAspect="1"/>
          </p:cNvPicPr>
          <p:nvPr/>
        </p:nvPicPr>
        <p:blipFill>
          <a:blip r:embed="rId3"/>
          <a:stretch>
            <a:fillRect/>
          </a:stretch>
        </p:blipFill>
        <p:spPr>
          <a:xfrm>
            <a:off x="6198937" y="5537906"/>
            <a:ext cx="11002086" cy="38727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3005761" y="1755946"/>
            <a:ext cx="23373594" cy="9577114"/>
            <a:chOff x="0" y="0"/>
            <a:chExt cx="6332306" cy="2594604"/>
          </a:xfrm>
        </p:grpSpPr>
        <p:sp>
          <p:nvSpPr>
            <p:cNvPr id="10" name="Freeform 10"/>
            <p:cNvSpPr/>
            <p:nvPr/>
          </p:nvSpPr>
          <p:spPr>
            <a:xfrm>
              <a:off x="0" y="0"/>
              <a:ext cx="6332306" cy="2594604"/>
            </a:xfrm>
            <a:custGeom>
              <a:avLst/>
              <a:gdLst/>
              <a:ahLst/>
              <a:cxnLst/>
              <a:rect l="l" t="t" r="r" b="b"/>
              <a:pathLst>
                <a:path w="6332306" h="2594604">
                  <a:moveTo>
                    <a:pt x="0" y="0"/>
                  </a:moveTo>
                  <a:lnTo>
                    <a:pt x="6332306" y="0"/>
                  </a:lnTo>
                  <a:lnTo>
                    <a:pt x="6332306" y="2594604"/>
                  </a:lnTo>
                  <a:lnTo>
                    <a:pt x="0" y="2594604"/>
                  </a:lnTo>
                  <a:close/>
                </a:path>
              </a:pathLst>
            </a:custGeom>
            <a:solidFill>
              <a:srgbClr val="212761"/>
            </a:solidFill>
            <a:ln cap="sq">
              <a:noFill/>
              <a:prstDash val="solid"/>
              <a:miter/>
            </a:ln>
          </p:spPr>
          <p:txBody>
            <a:bodyPr/>
            <a:lstStyle/>
            <a:p>
              <a:endParaRPr lang="en-AE"/>
            </a:p>
          </p:txBody>
        </p:sp>
        <p:sp>
          <p:nvSpPr>
            <p:cNvPr id="11" name="TextBox 11"/>
            <p:cNvSpPr txBox="1"/>
            <p:nvPr/>
          </p:nvSpPr>
          <p:spPr>
            <a:xfrm>
              <a:off x="0" y="-76200"/>
              <a:ext cx="6332306" cy="2670804"/>
            </a:xfrm>
            <a:prstGeom prst="rect">
              <a:avLst/>
            </a:prstGeom>
          </p:spPr>
          <p:txBody>
            <a:bodyPr lIns="50800" tIns="50800" rIns="50800" bIns="50800" rtlCol="0" anchor="ctr"/>
            <a:lstStyle/>
            <a:p>
              <a:pPr marL="0" lvl="0" indent="0" algn="ctr">
                <a:lnSpc>
                  <a:spcPts val="2691"/>
                </a:lnSpc>
                <a:spcBef>
                  <a:spcPct val="0"/>
                </a:spcBef>
              </a:pPr>
              <a:endParaRPr/>
            </a:p>
          </p:txBody>
        </p:sp>
      </p:grpSp>
      <p:sp>
        <p:nvSpPr>
          <p:cNvPr id="12" name="TextBox 12"/>
          <p:cNvSpPr txBox="1"/>
          <p:nvPr/>
        </p:nvSpPr>
        <p:spPr>
          <a:xfrm>
            <a:off x="5091835" y="162119"/>
            <a:ext cx="8448510"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a:rPr>
              <a:t>Initial Assumptions</a:t>
            </a:r>
          </a:p>
        </p:txBody>
      </p:sp>
      <p:sp>
        <p:nvSpPr>
          <p:cNvPr id="13" name="TextBox 13"/>
          <p:cNvSpPr txBox="1"/>
          <p:nvPr/>
        </p:nvSpPr>
        <p:spPr>
          <a:xfrm>
            <a:off x="275893" y="2055188"/>
            <a:ext cx="18392120" cy="7736931"/>
          </a:xfrm>
          <a:prstGeom prst="rect">
            <a:avLst/>
          </a:prstGeom>
        </p:spPr>
        <p:txBody>
          <a:bodyPr lIns="0" tIns="0" rIns="0" bIns="0" rtlCol="0" anchor="t">
            <a:spAutoFit/>
          </a:bodyPr>
          <a:lstStyle/>
          <a:p>
            <a:pPr marL="521722" lvl="1" indent="-260861">
              <a:lnSpc>
                <a:spcPts val="3624"/>
              </a:lnSpc>
              <a:buFont typeface="Arial"/>
              <a:buChar char="•"/>
            </a:pPr>
            <a:r>
              <a:rPr lang="en-US" sz="2416">
                <a:solidFill>
                  <a:srgbClr val="FFFFFF"/>
                </a:solidFill>
                <a:latin typeface="Mont"/>
              </a:rPr>
              <a:t>Instructors are assigned to cars and clients according to the clients' choices and availability.</a:t>
            </a:r>
          </a:p>
          <a:p>
            <a:pPr>
              <a:lnSpc>
                <a:spcPts val="3624"/>
              </a:lnSpc>
            </a:pPr>
            <a:endParaRPr lang="en-US" sz="2416">
              <a:solidFill>
                <a:srgbClr val="FFFFFF"/>
              </a:solidFill>
              <a:latin typeface="Mont"/>
            </a:endParaRPr>
          </a:p>
          <a:p>
            <a:pPr marL="521722" lvl="1" indent="-260861">
              <a:lnSpc>
                <a:spcPts val="3624"/>
              </a:lnSpc>
              <a:buFont typeface="Arial"/>
              <a:buChar char="•"/>
            </a:pPr>
            <a:r>
              <a:rPr lang="en-US" sz="2416">
                <a:solidFill>
                  <a:srgbClr val="FFFFFF"/>
                </a:solidFill>
                <a:latin typeface="Mont"/>
              </a:rPr>
              <a:t>Clients should do proper practice with an instructor. And an instructor will guide the client accordingly.</a:t>
            </a:r>
          </a:p>
          <a:p>
            <a:pPr>
              <a:lnSpc>
                <a:spcPts val="3624"/>
              </a:lnSpc>
            </a:pPr>
            <a:endParaRPr lang="en-US" sz="2416">
              <a:solidFill>
                <a:srgbClr val="FFFFFF"/>
              </a:solidFill>
              <a:latin typeface="Mont"/>
            </a:endParaRPr>
          </a:p>
          <a:p>
            <a:pPr marL="521722" lvl="1" indent="-260861">
              <a:lnSpc>
                <a:spcPts val="3624"/>
              </a:lnSpc>
              <a:buFont typeface="Arial"/>
              <a:buChar char="•"/>
            </a:pPr>
            <a:r>
              <a:rPr lang="en-US" sz="2416">
                <a:solidFill>
                  <a:srgbClr val="FFFFFF"/>
                </a:solidFill>
                <a:latin typeface="Mont"/>
              </a:rPr>
              <a:t>Clients are responsible for applying for driving tests when they are ready.</a:t>
            </a:r>
          </a:p>
          <a:p>
            <a:pPr>
              <a:lnSpc>
                <a:spcPts val="3624"/>
              </a:lnSpc>
            </a:pPr>
            <a:endParaRPr lang="en-US" sz="2416">
              <a:solidFill>
                <a:srgbClr val="FFFFFF"/>
              </a:solidFill>
              <a:latin typeface="Mont"/>
            </a:endParaRPr>
          </a:p>
          <a:p>
            <a:pPr marL="521722" lvl="1" indent="-260861">
              <a:lnSpc>
                <a:spcPts val="3624"/>
              </a:lnSpc>
              <a:buFont typeface="Arial"/>
              <a:buChar char="•"/>
            </a:pPr>
            <a:r>
              <a:rPr lang="en-US" sz="2416">
                <a:solidFill>
                  <a:srgbClr val="FFFFFF"/>
                </a:solidFill>
                <a:latin typeface="Mont"/>
              </a:rPr>
              <a:t>Test results are recorded by an external testing center.</a:t>
            </a:r>
          </a:p>
          <a:p>
            <a:pPr>
              <a:lnSpc>
                <a:spcPts val="3624"/>
              </a:lnSpc>
            </a:pPr>
            <a:endParaRPr lang="en-US" sz="2416">
              <a:solidFill>
                <a:srgbClr val="FFFFFF"/>
              </a:solidFill>
              <a:latin typeface="Mont"/>
            </a:endParaRPr>
          </a:p>
          <a:p>
            <a:pPr marL="521722" lvl="1" indent="-260861">
              <a:lnSpc>
                <a:spcPts val="3624"/>
              </a:lnSpc>
              <a:buFont typeface="Arial"/>
              <a:buChar char="•"/>
            </a:pPr>
            <a:r>
              <a:rPr lang="en-US" sz="2416">
                <a:solidFill>
                  <a:srgbClr val="FFFFFF"/>
                </a:solidFill>
                <a:latin typeface="Mont"/>
              </a:rPr>
              <a:t>Instructors are responsible for preparing clients for both the written and practical parts of the driving test.</a:t>
            </a:r>
          </a:p>
          <a:p>
            <a:pPr>
              <a:lnSpc>
                <a:spcPts val="3624"/>
              </a:lnSpc>
            </a:pPr>
            <a:endParaRPr lang="en-US" sz="2416">
              <a:solidFill>
                <a:srgbClr val="FFFFFF"/>
              </a:solidFill>
              <a:latin typeface="Mont"/>
            </a:endParaRPr>
          </a:p>
          <a:p>
            <a:pPr marL="521722" lvl="1" indent="-260861">
              <a:lnSpc>
                <a:spcPts val="3624"/>
              </a:lnSpc>
              <a:buFont typeface="Arial"/>
              <a:buChar char="•"/>
            </a:pPr>
            <a:r>
              <a:rPr lang="en-US" sz="2416">
                <a:solidFill>
                  <a:srgbClr val="FFFFFF"/>
                </a:solidFill>
                <a:latin typeface="Mont"/>
              </a:rPr>
              <a:t>Each office has staff members with specific roles, such as Managers, Instructors, and administrative staff.</a:t>
            </a:r>
          </a:p>
          <a:p>
            <a:pPr>
              <a:lnSpc>
                <a:spcPts val="3624"/>
              </a:lnSpc>
            </a:pPr>
            <a:endParaRPr lang="en-US" sz="2416">
              <a:solidFill>
                <a:srgbClr val="FFFFFF"/>
              </a:solidFill>
              <a:latin typeface="Mont"/>
            </a:endParaRPr>
          </a:p>
          <a:p>
            <a:pPr marL="521722" lvl="1" indent="-260861">
              <a:lnSpc>
                <a:spcPts val="3624"/>
              </a:lnSpc>
              <a:buFont typeface="Arial"/>
              <a:buChar char="•"/>
            </a:pPr>
            <a:r>
              <a:rPr lang="en-US" sz="2416">
                <a:solidFill>
                  <a:srgbClr val="FFFFFF"/>
                </a:solidFill>
                <a:latin typeface="Mont"/>
              </a:rPr>
              <a:t>Clients need to make sure that the information they are providing is accurate.</a:t>
            </a:r>
          </a:p>
          <a:p>
            <a:pPr>
              <a:lnSpc>
                <a:spcPts val="3624"/>
              </a:lnSpc>
            </a:pPr>
            <a:endParaRPr lang="en-US" sz="2416">
              <a:solidFill>
                <a:srgbClr val="FFFFFF"/>
              </a:solidFill>
              <a:latin typeface="Mont"/>
            </a:endParaRPr>
          </a:p>
          <a:p>
            <a:pPr marL="521722" lvl="1" indent="-260861">
              <a:lnSpc>
                <a:spcPts val="3624"/>
              </a:lnSpc>
              <a:buFont typeface="Arial"/>
              <a:buChar char="•"/>
            </a:pPr>
            <a:r>
              <a:rPr lang="en-US" sz="2416">
                <a:solidFill>
                  <a:srgbClr val="FFFFFF"/>
                </a:solidFill>
                <a:latin typeface="Mont"/>
              </a:rPr>
              <a:t>As clients are sharing their personal information, the company will make sure that their system is safe enough.</a:t>
            </a:r>
          </a:p>
          <a:p>
            <a:pPr>
              <a:lnSpc>
                <a:spcPts val="3624"/>
              </a:lnSpc>
            </a:pPr>
            <a:endParaRPr lang="en-US" sz="2416">
              <a:solidFill>
                <a:srgbClr val="FFFFFF"/>
              </a:solidFill>
              <a:latin typeface="Mont"/>
            </a:endParaRPr>
          </a:p>
          <a:p>
            <a:pPr marL="521722" lvl="1" indent="-260861" algn="l">
              <a:lnSpc>
                <a:spcPts val="3624"/>
              </a:lnSpc>
              <a:buFont typeface="Arial"/>
              <a:buChar char="•"/>
            </a:pPr>
            <a:r>
              <a:rPr lang="en-US" sz="2416">
                <a:solidFill>
                  <a:srgbClr val="FFFFFF"/>
                </a:solidFill>
                <a:latin typeface="Mont"/>
              </a:rPr>
              <a:t>After the test, the test report should be recorded no matter whether they pass or fail.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sp>
        <p:nvSpPr>
          <p:cNvPr id="9" name="Freeform 9"/>
          <p:cNvSpPr/>
          <p:nvPr/>
        </p:nvSpPr>
        <p:spPr>
          <a:xfrm>
            <a:off x="2426400" y="2219325"/>
            <a:ext cx="13435200" cy="7920894"/>
          </a:xfrm>
          <a:custGeom>
            <a:avLst/>
            <a:gdLst/>
            <a:ahLst/>
            <a:cxnLst/>
            <a:rect l="l" t="t" r="r" b="b"/>
            <a:pathLst>
              <a:path w="13435200" h="7920894">
                <a:moveTo>
                  <a:pt x="0" y="0"/>
                </a:moveTo>
                <a:lnTo>
                  <a:pt x="13435200" y="0"/>
                </a:lnTo>
                <a:lnTo>
                  <a:pt x="13435200" y="7920894"/>
                </a:lnTo>
                <a:lnTo>
                  <a:pt x="0" y="7920894"/>
                </a:lnTo>
                <a:lnTo>
                  <a:pt x="0" y="0"/>
                </a:lnTo>
                <a:close/>
              </a:path>
            </a:pathLst>
          </a:custGeom>
          <a:blipFill>
            <a:blip r:embed="rId2"/>
            <a:stretch>
              <a:fillRect/>
            </a:stretch>
          </a:blipFill>
        </p:spPr>
        <p:txBody>
          <a:bodyPr/>
          <a:lstStyle/>
          <a:p>
            <a:endParaRPr lang="en-AE"/>
          </a:p>
        </p:txBody>
      </p:sp>
      <p:sp>
        <p:nvSpPr>
          <p:cNvPr id="10" name="TextBox 10"/>
          <p:cNvSpPr txBox="1"/>
          <p:nvPr/>
        </p:nvSpPr>
        <p:spPr>
          <a:xfrm>
            <a:off x="6021438" y="15257"/>
            <a:ext cx="6245124" cy="880093"/>
          </a:xfrm>
          <a:prstGeom prst="rect">
            <a:avLst/>
          </a:prstGeom>
        </p:spPr>
        <p:txBody>
          <a:bodyPr lIns="0" tIns="0" rIns="0" bIns="0" rtlCol="0" anchor="t">
            <a:spAutoFit/>
          </a:bodyPr>
          <a:lstStyle/>
          <a:p>
            <a:pPr algn="ctr">
              <a:lnSpc>
                <a:spcPts val="5677"/>
              </a:lnSpc>
            </a:pPr>
            <a:r>
              <a:rPr lang="en-US" sz="4730">
                <a:solidFill>
                  <a:srgbClr val="FFFFFF"/>
                </a:solidFill>
                <a:latin typeface="Mont"/>
              </a:rPr>
              <a:t>Data Dictionary</a:t>
            </a:r>
          </a:p>
        </p:txBody>
      </p:sp>
      <p:sp>
        <p:nvSpPr>
          <p:cNvPr id="11" name="TextBox 11"/>
          <p:cNvSpPr txBox="1"/>
          <p:nvPr/>
        </p:nvSpPr>
        <p:spPr>
          <a:xfrm>
            <a:off x="2426400" y="904875"/>
            <a:ext cx="13435200" cy="1114425"/>
          </a:xfrm>
          <a:prstGeom prst="rect">
            <a:avLst/>
          </a:prstGeom>
        </p:spPr>
        <p:txBody>
          <a:bodyPr lIns="0" tIns="0" rIns="0" bIns="0" rtlCol="0" anchor="t">
            <a:spAutoFit/>
          </a:bodyPr>
          <a:lstStyle/>
          <a:p>
            <a:pPr algn="ctr">
              <a:lnSpc>
                <a:spcPts val="3929"/>
              </a:lnSpc>
            </a:pPr>
            <a:r>
              <a:rPr lang="en-US" sz="3274">
                <a:solidFill>
                  <a:srgbClr val="FFFFFF"/>
                </a:solidFill>
                <a:latin typeface="Mont"/>
              </a:rPr>
              <a:t> A user manual for your data, helping you understand and use it effectively.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73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4642A1">
                  <a:alpha val="9804"/>
                </a:srgbClr>
              </a:solidFill>
              <a:ln cap="sq">
                <a:noFill/>
                <a:prstDash val="solid"/>
                <a:miter/>
              </a:ln>
            </p:spPr>
            <p:txBody>
              <a:bodyPr/>
              <a:lstStyle/>
              <a:p>
                <a:endParaRPr lang="en-AE"/>
              </a:p>
            </p:txBody>
          </p:sp>
          <p:sp>
            <p:nvSpPr>
              <p:cNvPr id="5" name="TextBox 5"/>
              <p:cNvSpPr txBox="1"/>
              <p:nvPr/>
            </p:nvSpPr>
            <p:spPr>
              <a:xfrm>
                <a:off x="0" y="-76200"/>
                <a:ext cx="1262791" cy="4482899"/>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4642A1">
                  <a:alpha val="9804"/>
                </a:srgbClr>
              </a:solidFill>
            </p:spPr>
            <p:txBody>
              <a:bodyPr/>
              <a:lstStyle/>
              <a:p>
                <a:endParaRPr lang="en-AE"/>
              </a:p>
            </p:txBody>
          </p:sp>
          <p:sp>
            <p:nvSpPr>
              <p:cNvPr id="8" name="TextBox 8"/>
              <p:cNvSpPr txBox="1"/>
              <p:nvPr/>
            </p:nvSpPr>
            <p:spPr>
              <a:xfrm>
                <a:off x="0" y="-76200"/>
                <a:ext cx="1262791" cy="244985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3005761" y="1755946"/>
            <a:ext cx="23373594" cy="9577114"/>
            <a:chOff x="0" y="0"/>
            <a:chExt cx="6332306" cy="2594604"/>
          </a:xfrm>
        </p:grpSpPr>
        <p:sp>
          <p:nvSpPr>
            <p:cNvPr id="10" name="Freeform 10"/>
            <p:cNvSpPr/>
            <p:nvPr/>
          </p:nvSpPr>
          <p:spPr>
            <a:xfrm>
              <a:off x="0" y="0"/>
              <a:ext cx="6332306" cy="2594604"/>
            </a:xfrm>
            <a:custGeom>
              <a:avLst/>
              <a:gdLst/>
              <a:ahLst/>
              <a:cxnLst/>
              <a:rect l="l" t="t" r="r" b="b"/>
              <a:pathLst>
                <a:path w="6332306" h="2594604">
                  <a:moveTo>
                    <a:pt x="0" y="0"/>
                  </a:moveTo>
                  <a:lnTo>
                    <a:pt x="6332306" y="0"/>
                  </a:lnTo>
                  <a:lnTo>
                    <a:pt x="6332306" y="2594604"/>
                  </a:lnTo>
                  <a:lnTo>
                    <a:pt x="0" y="2594604"/>
                  </a:lnTo>
                  <a:close/>
                </a:path>
              </a:pathLst>
            </a:custGeom>
            <a:solidFill>
              <a:srgbClr val="212761"/>
            </a:solidFill>
            <a:ln cap="sq">
              <a:noFill/>
              <a:prstDash val="solid"/>
              <a:miter/>
            </a:ln>
          </p:spPr>
          <p:txBody>
            <a:bodyPr/>
            <a:lstStyle/>
            <a:p>
              <a:endParaRPr lang="en-AE"/>
            </a:p>
          </p:txBody>
        </p:sp>
        <p:sp>
          <p:nvSpPr>
            <p:cNvPr id="11" name="TextBox 11"/>
            <p:cNvSpPr txBox="1"/>
            <p:nvPr/>
          </p:nvSpPr>
          <p:spPr>
            <a:xfrm>
              <a:off x="0" y="-76200"/>
              <a:ext cx="6332306" cy="2670804"/>
            </a:xfrm>
            <a:prstGeom prst="rect">
              <a:avLst/>
            </a:prstGeom>
          </p:spPr>
          <p:txBody>
            <a:bodyPr lIns="50800" tIns="50800" rIns="50800" bIns="50800" rtlCol="0" anchor="ctr"/>
            <a:lstStyle/>
            <a:p>
              <a:pPr marL="0" lvl="0" indent="0" algn="ctr">
                <a:lnSpc>
                  <a:spcPts val="2691"/>
                </a:lnSpc>
                <a:spcBef>
                  <a:spcPct val="0"/>
                </a:spcBef>
              </a:pPr>
              <a:endParaRPr/>
            </a:p>
          </p:txBody>
        </p:sp>
      </p:grpSp>
      <p:sp>
        <p:nvSpPr>
          <p:cNvPr id="12" name="Freeform 12"/>
          <p:cNvSpPr/>
          <p:nvPr/>
        </p:nvSpPr>
        <p:spPr>
          <a:xfrm>
            <a:off x="453584" y="2054504"/>
            <a:ext cx="6282436" cy="8037154"/>
          </a:xfrm>
          <a:custGeom>
            <a:avLst/>
            <a:gdLst/>
            <a:ahLst/>
            <a:cxnLst/>
            <a:rect l="l" t="t" r="r" b="b"/>
            <a:pathLst>
              <a:path w="6282436" h="8037154">
                <a:moveTo>
                  <a:pt x="0" y="0"/>
                </a:moveTo>
                <a:lnTo>
                  <a:pt x="6282436" y="0"/>
                </a:lnTo>
                <a:lnTo>
                  <a:pt x="6282436" y="8037154"/>
                </a:lnTo>
                <a:lnTo>
                  <a:pt x="0" y="8037154"/>
                </a:lnTo>
                <a:lnTo>
                  <a:pt x="0" y="0"/>
                </a:lnTo>
                <a:close/>
              </a:path>
            </a:pathLst>
          </a:custGeom>
          <a:blipFill>
            <a:blip r:embed="rId2"/>
            <a:stretch>
              <a:fillRect/>
            </a:stretch>
          </a:blipFill>
        </p:spPr>
        <p:txBody>
          <a:bodyPr/>
          <a:lstStyle/>
          <a:p>
            <a:endParaRPr lang="en-AE"/>
          </a:p>
        </p:txBody>
      </p:sp>
      <p:sp>
        <p:nvSpPr>
          <p:cNvPr id="13" name="Freeform 13"/>
          <p:cNvSpPr/>
          <p:nvPr/>
        </p:nvSpPr>
        <p:spPr>
          <a:xfrm>
            <a:off x="7181061" y="4583227"/>
            <a:ext cx="10850616" cy="2979708"/>
          </a:xfrm>
          <a:custGeom>
            <a:avLst/>
            <a:gdLst/>
            <a:ahLst/>
            <a:cxnLst/>
            <a:rect l="l" t="t" r="r" b="b"/>
            <a:pathLst>
              <a:path w="10850616" h="2979708">
                <a:moveTo>
                  <a:pt x="0" y="0"/>
                </a:moveTo>
                <a:lnTo>
                  <a:pt x="10850615" y="0"/>
                </a:lnTo>
                <a:lnTo>
                  <a:pt x="10850615" y="2979708"/>
                </a:lnTo>
                <a:lnTo>
                  <a:pt x="0" y="2979708"/>
                </a:lnTo>
                <a:lnTo>
                  <a:pt x="0" y="0"/>
                </a:lnTo>
                <a:close/>
              </a:path>
            </a:pathLst>
          </a:custGeom>
          <a:blipFill>
            <a:blip r:embed="rId3"/>
            <a:stretch>
              <a:fillRect r="-104869"/>
            </a:stretch>
          </a:blipFill>
        </p:spPr>
        <p:txBody>
          <a:bodyPr/>
          <a:lstStyle/>
          <a:p>
            <a:endParaRPr lang="en-AE"/>
          </a:p>
        </p:txBody>
      </p:sp>
      <p:sp>
        <p:nvSpPr>
          <p:cNvPr id="14" name="TextBox 14"/>
          <p:cNvSpPr txBox="1"/>
          <p:nvPr/>
        </p:nvSpPr>
        <p:spPr>
          <a:xfrm>
            <a:off x="4334499" y="162119"/>
            <a:ext cx="9619002" cy="1190625"/>
          </a:xfrm>
          <a:prstGeom prst="rect">
            <a:avLst/>
          </a:prstGeom>
        </p:spPr>
        <p:txBody>
          <a:bodyPr lIns="0" tIns="0" rIns="0" bIns="0" rtlCol="0" anchor="t">
            <a:spAutoFit/>
          </a:bodyPr>
          <a:lstStyle/>
          <a:p>
            <a:pPr algn="ctr">
              <a:lnSpc>
                <a:spcPts val="7679"/>
              </a:lnSpc>
            </a:pPr>
            <a:r>
              <a:rPr lang="en-US" sz="6399">
                <a:solidFill>
                  <a:srgbClr val="FFFFFF"/>
                </a:solidFill>
                <a:latin typeface="Mont"/>
              </a:rPr>
              <a:t>Cross Reference Table</a:t>
            </a:r>
          </a:p>
        </p:txBody>
      </p:sp>
      <p:sp>
        <p:nvSpPr>
          <p:cNvPr id="15" name="TextBox 15"/>
          <p:cNvSpPr txBox="1"/>
          <p:nvPr/>
        </p:nvSpPr>
        <p:spPr>
          <a:xfrm>
            <a:off x="8574002" y="2377191"/>
            <a:ext cx="8064732" cy="1609725"/>
          </a:xfrm>
          <a:prstGeom prst="rect">
            <a:avLst/>
          </a:prstGeom>
        </p:spPr>
        <p:txBody>
          <a:bodyPr lIns="0" tIns="0" rIns="0" bIns="0" rtlCol="0" anchor="t">
            <a:spAutoFit/>
          </a:bodyPr>
          <a:lstStyle/>
          <a:p>
            <a:pPr algn="ctr">
              <a:lnSpc>
                <a:spcPts val="3929"/>
              </a:lnSpc>
            </a:pPr>
            <a:r>
              <a:rPr lang="en-US" sz="3274">
                <a:solidFill>
                  <a:srgbClr val="FFFFFF"/>
                </a:solidFill>
                <a:latin typeface="Mont Bold"/>
              </a:rPr>
              <a:t>A special table joins other tables together by storing the connections between their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1276</Words>
  <Application>Microsoft Office PowerPoint</Application>
  <PresentationFormat>Custom</PresentationFormat>
  <Paragraphs>149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DM Sans Bold</vt:lpstr>
      <vt:lpstr>Mont</vt:lpstr>
      <vt:lpstr>Arial</vt:lpstr>
      <vt:lpstr>Mont Bold</vt:lpstr>
      <vt:lpstr>Helvetica Now Display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Implementation for Smooth Drive College of Motoring</dc:title>
  <dc:creator>Sami gezae</dc:creator>
  <cp:lastModifiedBy>19897</cp:lastModifiedBy>
  <cp:revision>5</cp:revision>
  <dcterms:created xsi:type="dcterms:W3CDTF">2006-08-16T00:00:00Z</dcterms:created>
  <dcterms:modified xsi:type="dcterms:W3CDTF">2024-04-29T20:03:32Z</dcterms:modified>
  <dc:identifier>DAF2VBwukjM</dc:identifier>
</cp:coreProperties>
</file>